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314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A24398-1127-4BD9-BF3C-3D27B6A023B2}" type="datetimeFigureOut">
              <a:rPr lang="en-GB" smtClean="0"/>
              <a:t>24/09/2024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FC87C-3029-468D-94B5-EA243873ECD1}" type="slidenum">
              <a:rPr lang="en-GB" smtClean="0"/>
              <a:t>‹#›</a:t>
            </a:fld>
            <a:endParaRPr lang="en-GB"/>
          </a:p>
        </p:txBody>
      </p:sp>
    </p:spTree>
    <p:extLst>
      <p:ext uri="{BB962C8B-B14F-4D97-AF65-F5344CB8AC3E}">
        <p14:creationId xmlns:p14="http://schemas.microsoft.com/office/powerpoint/2010/main" val="1609414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A24398-1127-4BD9-BF3C-3D27B6A023B2}" type="datetimeFigureOut">
              <a:rPr lang="en-GB" smtClean="0"/>
              <a:t>24/09/2024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FC87C-3029-468D-94B5-EA243873ECD1}" type="slidenum">
              <a:rPr lang="en-GB" smtClean="0"/>
              <a:t>‹#›</a:t>
            </a:fld>
            <a:endParaRPr lang="en-GB"/>
          </a:p>
        </p:txBody>
      </p:sp>
    </p:spTree>
    <p:extLst>
      <p:ext uri="{BB962C8B-B14F-4D97-AF65-F5344CB8AC3E}">
        <p14:creationId xmlns:p14="http://schemas.microsoft.com/office/powerpoint/2010/main" val="395193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A24398-1127-4BD9-BF3C-3D27B6A023B2}" type="datetimeFigureOut">
              <a:rPr lang="en-GB" smtClean="0"/>
              <a:t>24/09/2024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FC87C-3029-468D-94B5-EA243873ECD1}" type="slidenum">
              <a:rPr lang="en-GB" smtClean="0"/>
              <a:t>‹#›</a:t>
            </a:fld>
            <a:endParaRPr lang="en-GB"/>
          </a:p>
        </p:txBody>
      </p:sp>
    </p:spTree>
    <p:extLst>
      <p:ext uri="{BB962C8B-B14F-4D97-AF65-F5344CB8AC3E}">
        <p14:creationId xmlns:p14="http://schemas.microsoft.com/office/powerpoint/2010/main" val="3452166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A24398-1127-4BD9-BF3C-3D27B6A023B2}" type="datetimeFigureOut">
              <a:rPr lang="en-GB" smtClean="0"/>
              <a:t>24/09/2024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FC87C-3029-468D-94B5-EA243873ECD1}" type="slidenum">
              <a:rPr lang="en-GB" smtClean="0"/>
              <a:t>‹#›</a:t>
            </a:fld>
            <a:endParaRPr lang="en-GB"/>
          </a:p>
        </p:txBody>
      </p:sp>
    </p:spTree>
    <p:extLst>
      <p:ext uri="{BB962C8B-B14F-4D97-AF65-F5344CB8AC3E}">
        <p14:creationId xmlns:p14="http://schemas.microsoft.com/office/powerpoint/2010/main" val="1419603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DA24398-1127-4BD9-BF3C-3D27B6A023B2}" type="datetimeFigureOut">
              <a:rPr lang="en-GB" smtClean="0"/>
              <a:t>24/09/2024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FC87C-3029-468D-94B5-EA243873ECD1}" type="slidenum">
              <a:rPr lang="en-GB" smtClean="0"/>
              <a:t>‹#›</a:t>
            </a:fld>
            <a:endParaRPr lang="en-GB"/>
          </a:p>
        </p:txBody>
      </p:sp>
    </p:spTree>
    <p:extLst>
      <p:ext uri="{BB962C8B-B14F-4D97-AF65-F5344CB8AC3E}">
        <p14:creationId xmlns:p14="http://schemas.microsoft.com/office/powerpoint/2010/main" val="2759136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A24398-1127-4BD9-BF3C-3D27B6A023B2}" type="datetimeFigureOut">
              <a:rPr lang="en-GB" smtClean="0"/>
              <a:t>24/09/2024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FC87C-3029-468D-94B5-EA243873ECD1}" type="slidenum">
              <a:rPr lang="en-GB" smtClean="0"/>
              <a:t>‹#›</a:t>
            </a:fld>
            <a:endParaRPr lang="en-GB"/>
          </a:p>
        </p:txBody>
      </p:sp>
    </p:spTree>
    <p:extLst>
      <p:ext uri="{BB962C8B-B14F-4D97-AF65-F5344CB8AC3E}">
        <p14:creationId xmlns:p14="http://schemas.microsoft.com/office/powerpoint/2010/main" val="3245791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A24398-1127-4BD9-BF3C-3D27B6A023B2}" type="datetimeFigureOut">
              <a:rPr lang="en-GB" smtClean="0"/>
              <a:t>24/09/2024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8FC87C-3029-468D-94B5-EA243873ECD1}" type="slidenum">
              <a:rPr lang="en-GB" smtClean="0"/>
              <a:t>‹#›</a:t>
            </a:fld>
            <a:endParaRPr lang="en-GB"/>
          </a:p>
        </p:txBody>
      </p:sp>
    </p:spTree>
    <p:extLst>
      <p:ext uri="{BB962C8B-B14F-4D97-AF65-F5344CB8AC3E}">
        <p14:creationId xmlns:p14="http://schemas.microsoft.com/office/powerpoint/2010/main" val="745534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A24398-1127-4BD9-BF3C-3D27B6A023B2}" type="datetimeFigureOut">
              <a:rPr lang="en-GB" smtClean="0"/>
              <a:t>24/09/2024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8FC87C-3029-468D-94B5-EA243873ECD1}" type="slidenum">
              <a:rPr lang="en-GB" smtClean="0"/>
              <a:t>‹#›</a:t>
            </a:fld>
            <a:endParaRPr lang="en-GB"/>
          </a:p>
        </p:txBody>
      </p:sp>
    </p:spTree>
    <p:extLst>
      <p:ext uri="{BB962C8B-B14F-4D97-AF65-F5344CB8AC3E}">
        <p14:creationId xmlns:p14="http://schemas.microsoft.com/office/powerpoint/2010/main" val="385977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24398-1127-4BD9-BF3C-3D27B6A023B2}" type="datetimeFigureOut">
              <a:rPr lang="en-GB" smtClean="0"/>
              <a:t>24/09/2024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8FC87C-3029-468D-94B5-EA243873ECD1}" type="slidenum">
              <a:rPr lang="en-GB" smtClean="0"/>
              <a:t>‹#›</a:t>
            </a:fld>
            <a:endParaRPr lang="en-GB"/>
          </a:p>
        </p:txBody>
      </p:sp>
    </p:spTree>
    <p:extLst>
      <p:ext uri="{BB962C8B-B14F-4D97-AF65-F5344CB8AC3E}">
        <p14:creationId xmlns:p14="http://schemas.microsoft.com/office/powerpoint/2010/main" val="2482353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DA24398-1127-4BD9-BF3C-3D27B6A023B2}" type="datetimeFigureOut">
              <a:rPr lang="en-GB" smtClean="0"/>
              <a:t>24/09/2024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FC87C-3029-468D-94B5-EA243873ECD1}" type="slidenum">
              <a:rPr lang="en-GB" smtClean="0"/>
              <a:t>‹#›</a:t>
            </a:fld>
            <a:endParaRPr lang="en-GB"/>
          </a:p>
        </p:txBody>
      </p:sp>
    </p:spTree>
    <p:extLst>
      <p:ext uri="{BB962C8B-B14F-4D97-AF65-F5344CB8AC3E}">
        <p14:creationId xmlns:p14="http://schemas.microsoft.com/office/powerpoint/2010/main" val="2891306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DA24398-1127-4BD9-BF3C-3D27B6A023B2}" type="datetimeFigureOut">
              <a:rPr lang="en-GB" smtClean="0"/>
              <a:t>24/09/2024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FC87C-3029-468D-94B5-EA243873ECD1}" type="slidenum">
              <a:rPr lang="en-GB" smtClean="0"/>
              <a:t>‹#›</a:t>
            </a:fld>
            <a:endParaRPr lang="en-GB"/>
          </a:p>
        </p:txBody>
      </p:sp>
    </p:spTree>
    <p:extLst>
      <p:ext uri="{BB962C8B-B14F-4D97-AF65-F5344CB8AC3E}">
        <p14:creationId xmlns:p14="http://schemas.microsoft.com/office/powerpoint/2010/main" val="1948241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DA24398-1127-4BD9-BF3C-3D27B6A023B2}" type="datetimeFigureOut">
              <a:rPr lang="en-GB" smtClean="0"/>
              <a:t>24/09/2024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B8FC87C-3029-468D-94B5-EA243873ECD1}" type="slidenum">
              <a:rPr lang="en-GB" smtClean="0"/>
              <a:t>‹#›</a:t>
            </a:fld>
            <a:endParaRPr lang="en-GB"/>
          </a:p>
        </p:txBody>
      </p:sp>
    </p:spTree>
    <p:extLst>
      <p:ext uri="{BB962C8B-B14F-4D97-AF65-F5344CB8AC3E}">
        <p14:creationId xmlns:p14="http://schemas.microsoft.com/office/powerpoint/2010/main" val="3473749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64" y="150689"/>
            <a:ext cx="6601216" cy="369332"/>
          </a:xfrm>
          <a:prstGeom prst="rect">
            <a:avLst/>
          </a:prstGeom>
          <a:noFill/>
          <a:ln w="38100">
            <a:solidFill>
              <a:srgbClr val="0070C0"/>
            </a:solidFill>
          </a:ln>
        </p:spPr>
        <p:txBody>
          <a:bodyPr wrap="square" rtlCol="0">
            <a:spAutoFit/>
          </a:bodyPr>
          <a:lstStyle/>
          <a:p>
            <a:pPr algn="ctr"/>
            <a:r>
              <a:rPr lang="en-GB" dirty="0"/>
              <a:t>Eversley Primary School– Knowledge Organiser</a:t>
            </a:r>
          </a:p>
        </p:txBody>
      </p:sp>
      <p:graphicFrame>
        <p:nvGraphicFramePr>
          <p:cNvPr id="5" name="Table 4"/>
          <p:cNvGraphicFramePr>
            <a:graphicFrameLocks noGrp="1"/>
          </p:cNvGraphicFramePr>
          <p:nvPr>
            <p:extLst>
              <p:ext uri="{D42A27DB-BD31-4B8C-83A1-F6EECF244321}">
                <p14:modId xmlns:p14="http://schemas.microsoft.com/office/powerpoint/2010/main" val="161719391"/>
              </p:ext>
            </p:extLst>
          </p:nvPr>
        </p:nvGraphicFramePr>
        <p:xfrm>
          <a:off x="100209" y="620655"/>
          <a:ext cx="6601216" cy="370840"/>
        </p:xfrm>
        <a:graphic>
          <a:graphicData uri="http://schemas.openxmlformats.org/drawingml/2006/table">
            <a:tbl>
              <a:tblPr firstRow="1" bandRow="1">
                <a:tableStyleId>{BC89EF96-8CEA-46FF-86C4-4CE0E7609802}</a:tableStyleId>
              </a:tblPr>
              <a:tblGrid>
                <a:gridCol w="1650304">
                  <a:extLst>
                    <a:ext uri="{9D8B030D-6E8A-4147-A177-3AD203B41FA5}">
                      <a16:colId xmlns:a16="http://schemas.microsoft.com/office/drawing/2014/main" val="960009268"/>
                    </a:ext>
                  </a:extLst>
                </a:gridCol>
                <a:gridCol w="1983287">
                  <a:extLst>
                    <a:ext uri="{9D8B030D-6E8A-4147-A177-3AD203B41FA5}">
                      <a16:colId xmlns:a16="http://schemas.microsoft.com/office/drawing/2014/main" val="770037360"/>
                    </a:ext>
                  </a:extLst>
                </a:gridCol>
                <a:gridCol w="1317321">
                  <a:extLst>
                    <a:ext uri="{9D8B030D-6E8A-4147-A177-3AD203B41FA5}">
                      <a16:colId xmlns:a16="http://schemas.microsoft.com/office/drawing/2014/main" val="3879841513"/>
                    </a:ext>
                  </a:extLst>
                </a:gridCol>
                <a:gridCol w="1650304">
                  <a:extLst>
                    <a:ext uri="{9D8B030D-6E8A-4147-A177-3AD203B41FA5}">
                      <a16:colId xmlns:a16="http://schemas.microsoft.com/office/drawing/2014/main" val="51580038"/>
                    </a:ext>
                  </a:extLst>
                </a:gridCol>
              </a:tblGrid>
              <a:tr h="370840">
                <a:tc>
                  <a:txBody>
                    <a:bodyPr/>
                    <a:lstStyle/>
                    <a:p>
                      <a:pPr algn="ctr"/>
                      <a:r>
                        <a:rPr lang="en-GB" baseline="0">
                          <a:solidFill>
                            <a:schemeClr val="tx1"/>
                          </a:solidFill>
                        </a:rPr>
                        <a:t>History </a:t>
                      </a:r>
                      <a:endParaRPr lang="en-GB" b="1" dirty="0">
                        <a:solidFill>
                          <a:schemeClr val="tx1"/>
                        </a:solidFill>
                      </a:endParaRPr>
                    </a:p>
                  </a:txBody>
                  <a:tcPr>
                    <a:noFill/>
                  </a:tcPr>
                </a:tc>
                <a:tc>
                  <a:txBody>
                    <a:bodyPr/>
                    <a:lstStyle/>
                    <a:p>
                      <a:pPr algn="ctr"/>
                      <a:r>
                        <a:rPr lang="en-GB" dirty="0">
                          <a:solidFill>
                            <a:schemeClr val="tx1"/>
                          </a:solidFill>
                        </a:rPr>
                        <a:t>The Great Fire of London</a:t>
                      </a:r>
                      <a:endParaRPr lang="en-GB" b="1" dirty="0">
                        <a:solidFill>
                          <a:schemeClr val="tx1"/>
                        </a:solidFill>
                      </a:endParaRPr>
                    </a:p>
                  </a:txBody>
                  <a:tcPr>
                    <a:noFill/>
                  </a:tcPr>
                </a:tc>
                <a:tc>
                  <a:txBody>
                    <a:bodyPr/>
                    <a:lstStyle/>
                    <a:p>
                      <a:pPr algn="ctr"/>
                      <a:r>
                        <a:rPr lang="en-GB" dirty="0">
                          <a:solidFill>
                            <a:schemeClr val="tx1"/>
                          </a:solidFill>
                        </a:rPr>
                        <a:t>Year</a:t>
                      </a:r>
                      <a:r>
                        <a:rPr lang="en-GB" baseline="0" dirty="0">
                          <a:solidFill>
                            <a:schemeClr val="tx1"/>
                          </a:solidFill>
                        </a:rPr>
                        <a:t> 2</a:t>
                      </a:r>
                      <a:endParaRPr lang="en-GB" b="1" dirty="0">
                        <a:solidFill>
                          <a:schemeClr val="tx1"/>
                        </a:solidFill>
                      </a:endParaRPr>
                    </a:p>
                  </a:txBody>
                  <a:tcPr>
                    <a:noFill/>
                  </a:tcPr>
                </a:tc>
                <a:tc>
                  <a:txBody>
                    <a:bodyPr/>
                    <a:lstStyle/>
                    <a:p>
                      <a:pPr algn="ctr"/>
                      <a:r>
                        <a:rPr lang="en-GB">
                          <a:solidFill>
                            <a:schemeClr val="tx1"/>
                          </a:solidFill>
                        </a:rPr>
                        <a:t>Autumn </a:t>
                      </a:r>
                      <a:endParaRPr lang="en-GB" b="1" dirty="0">
                        <a:solidFill>
                          <a:schemeClr val="tx1"/>
                        </a:solidFill>
                      </a:endParaRPr>
                    </a:p>
                  </a:txBody>
                  <a:tcPr>
                    <a:noFill/>
                  </a:tcPr>
                </a:tc>
                <a:extLst>
                  <a:ext uri="{0D108BD9-81ED-4DB2-BD59-A6C34878D82A}">
                    <a16:rowId xmlns:a16="http://schemas.microsoft.com/office/drawing/2014/main" val="3975170719"/>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476703161"/>
              </p:ext>
            </p:extLst>
          </p:nvPr>
        </p:nvGraphicFramePr>
        <p:xfrm>
          <a:off x="114655" y="6743334"/>
          <a:ext cx="3166040" cy="2648168"/>
        </p:xfrm>
        <a:graphic>
          <a:graphicData uri="http://schemas.openxmlformats.org/drawingml/2006/table">
            <a:tbl>
              <a:tblPr firstRow="1" bandRow="1">
                <a:tableStyleId>{B301B821-A1FF-4177-AEE7-76D212191A09}</a:tableStyleId>
              </a:tblPr>
              <a:tblGrid>
                <a:gridCol w="3166040">
                  <a:extLst>
                    <a:ext uri="{9D8B030D-6E8A-4147-A177-3AD203B41FA5}">
                      <a16:colId xmlns:a16="http://schemas.microsoft.com/office/drawing/2014/main" val="754516515"/>
                    </a:ext>
                  </a:extLst>
                </a:gridCol>
              </a:tblGrid>
              <a:tr h="310028">
                <a:tc>
                  <a:txBody>
                    <a:bodyPr/>
                    <a:lstStyle/>
                    <a:p>
                      <a:pPr algn="ctr"/>
                      <a:r>
                        <a:rPr lang="en-GB" dirty="0"/>
                        <a:t>Diagrams and Symbols</a:t>
                      </a:r>
                      <a:endParaRPr lang="en-GB" b="1" dirty="0"/>
                    </a:p>
                  </a:txBody>
                  <a:tcPr/>
                </a:tc>
                <a:extLst>
                  <a:ext uri="{0D108BD9-81ED-4DB2-BD59-A6C34878D82A}">
                    <a16:rowId xmlns:a16="http://schemas.microsoft.com/office/drawing/2014/main" val="3315443936"/>
                  </a:ext>
                </a:extLst>
              </a:tr>
              <a:tr h="2338140">
                <a:tc>
                  <a:txBody>
                    <a:bodyPr/>
                    <a:lstStyle/>
                    <a:p>
                      <a:endParaRPr lang="en-GB" dirty="0"/>
                    </a:p>
                    <a:p>
                      <a:endParaRPr lang="en-GB" dirty="0"/>
                    </a:p>
                    <a:p>
                      <a:endParaRPr lang="en-GB" dirty="0"/>
                    </a:p>
                    <a:p>
                      <a:endParaRPr lang="en-GB" dirty="0"/>
                    </a:p>
                    <a:p>
                      <a:endParaRPr lang="en-GB" dirty="0"/>
                    </a:p>
                    <a:p>
                      <a:endParaRPr lang="en-GB" dirty="0"/>
                    </a:p>
                    <a:p>
                      <a:endParaRPr lang="en-GB" dirty="0"/>
                    </a:p>
                  </a:txBody>
                  <a:tcPr/>
                </a:tc>
                <a:extLst>
                  <a:ext uri="{0D108BD9-81ED-4DB2-BD59-A6C34878D82A}">
                    <a16:rowId xmlns:a16="http://schemas.microsoft.com/office/drawing/2014/main" val="120892786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27112916"/>
              </p:ext>
            </p:extLst>
          </p:nvPr>
        </p:nvGraphicFramePr>
        <p:xfrm>
          <a:off x="3435177" y="3601579"/>
          <a:ext cx="3277940" cy="3363772"/>
        </p:xfrm>
        <a:graphic>
          <a:graphicData uri="http://schemas.openxmlformats.org/drawingml/2006/table">
            <a:tbl>
              <a:tblPr firstRow="1" bandRow="1">
                <a:tableStyleId>{00A15C55-8517-42AA-B614-E9B94910E393}</a:tableStyleId>
              </a:tblPr>
              <a:tblGrid>
                <a:gridCol w="1012506">
                  <a:extLst>
                    <a:ext uri="{9D8B030D-6E8A-4147-A177-3AD203B41FA5}">
                      <a16:colId xmlns:a16="http://schemas.microsoft.com/office/drawing/2014/main" val="754516515"/>
                    </a:ext>
                  </a:extLst>
                </a:gridCol>
                <a:gridCol w="2265434">
                  <a:extLst>
                    <a:ext uri="{9D8B030D-6E8A-4147-A177-3AD203B41FA5}">
                      <a16:colId xmlns:a16="http://schemas.microsoft.com/office/drawing/2014/main" val="751772659"/>
                    </a:ext>
                  </a:extLst>
                </a:gridCol>
              </a:tblGrid>
              <a:tr h="291236">
                <a:tc gridSpan="2">
                  <a:txBody>
                    <a:bodyPr/>
                    <a:lstStyle/>
                    <a:p>
                      <a:pPr algn="ctr"/>
                      <a:r>
                        <a:rPr lang="en-GB" sz="1350" b="1" dirty="0"/>
                        <a:t>Key</a:t>
                      </a:r>
                      <a:r>
                        <a:rPr lang="en-GB" sz="1350" b="1" baseline="0" dirty="0"/>
                        <a:t> Vocabulary</a:t>
                      </a:r>
                      <a:endParaRPr lang="en-GB" sz="1350" b="1" dirty="0"/>
                    </a:p>
                  </a:txBody>
                  <a:tcPr/>
                </a:tc>
                <a:tc hMerge="1">
                  <a:txBody>
                    <a:bodyPr/>
                    <a:lstStyle/>
                    <a:p>
                      <a:endParaRPr lang="en-GB"/>
                    </a:p>
                  </a:txBody>
                  <a:tcPr/>
                </a:tc>
                <a:extLst>
                  <a:ext uri="{0D108BD9-81ED-4DB2-BD59-A6C34878D82A}">
                    <a16:rowId xmlns:a16="http://schemas.microsoft.com/office/drawing/2014/main" val="3315443936"/>
                  </a:ext>
                </a:extLst>
              </a:tr>
              <a:tr h="276153">
                <a:tc>
                  <a:txBody>
                    <a:bodyPr/>
                    <a:lstStyle/>
                    <a:p>
                      <a:pPr algn="ctr"/>
                      <a:r>
                        <a:rPr lang="en-GB" sz="1200" dirty="0"/>
                        <a:t>Spelling</a:t>
                      </a:r>
                      <a:endParaRPr lang="en-GB" sz="1200" b="1" dirty="0"/>
                    </a:p>
                  </a:txBody>
                  <a:tcPr/>
                </a:tc>
                <a:tc>
                  <a:txBody>
                    <a:bodyPr/>
                    <a:lstStyle/>
                    <a:p>
                      <a:pPr algn="ctr"/>
                      <a:r>
                        <a:rPr lang="en-GB" sz="1200" dirty="0"/>
                        <a:t>Definition</a:t>
                      </a:r>
                      <a:endParaRPr lang="en-GB" sz="1200" b="1" dirty="0"/>
                    </a:p>
                  </a:txBody>
                  <a:tcPr/>
                </a:tc>
                <a:extLst>
                  <a:ext uri="{0D108BD9-81ED-4DB2-BD59-A6C34878D82A}">
                    <a16:rowId xmlns:a16="http://schemas.microsoft.com/office/drawing/2014/main" val="1208927862"/>
                  </a:ext>
                </a:extLst>
              </a:tr>
              <a:tr h="582471">
                <a:tc>
                  <a:txBody>
                    <a:bodyPr/>
                    <a:lstStyle/>
                    <a:p>
                      <a:pPr algn="ctr"/>
                      <a:r>
                        <a:rPr lang="en-GB" sz="1200" dirty="0"/>
                        <a:t>Bakery</a:t>
                      </a:r>
                    </a:p>
                  </a:txBody>
                  <a:tcPr/>
                </a:tc>
                <a:tc>
                  <a:txBody>
                    <a:bodyPr/>
                    <a:lstStyle/>
                    <a:p>
                      <a:pPr algn="ctr"/>
                      <a:r>
                        <a:rPr lang="en-GB" sz="1200" dirty="0"/>
                        <a:t>A place here bread or cakes are made and sold</a:t>
                      </a:r>
                    </a:p>
                  </a:txBody>
                  <a:tcPr/>
                </a:tc>
                <a:extLst>
                  <a:ext uri="{0D108BD9-81ED-4DB2-BD59-A6C34878D82A}">
                    <a16:rowId xmlns:a16="http://schemas.microsoft.com/office/drawing/2014/main" val="689411962"/>
                  </a:ext>
                </a:extLst>
              </a:tr>
              <a:tr h="451112">
                <a:tc>
                  <a:txBody>
                    <a:bodyPr/>
                    <a:lstStyle/>
                    <a:p>
                      <a:pPr algn="ctr"/>
                      <a:r>
                        <a:rPr lang="en-GB" sz="1200" dirty="0"/>
                        <a:t>London</a:t>
                      </a:r>
                    </a:p>
                  </a:txBody>
                  <a:tcPr/>
                </a:tc>
                <a:tc>
                  <a:txBody>
                    <a:bodyPr/>
                    <a:lstStyle/>
                    <a:p>
                      <a:pPr algn="ctr"/>
                      <a:r>
                        <a:rPr lang="en-GB" sz="1200" dirty="0"/>
                        <a:t>The capital city of England and the United Kingdom.</a:t>
                      </a:r>
                    </a:p>
                  </a:txBody>
                  <a:tcPr/>
                </a:tc>
                <a:extLst>
                  <a:ext uri="{0D108BD9-81ED-4DB2-BD59-A6C34878D82A}">
                    <a16:rowId xmlns:a16="http://schemas.microsoft.com/office/drawing/2014/main" val="1769763709"/>
                  </a:ext>
                </a:extLst>
              </a:tr>
              <a:tr h="418184">
                <a:tc>
                  <a:txBody>
                    <a:bodyPr/>
                    <a:lstStyle/>
                    <a:p>
                      <a:pPr algn="ctr"/>
                      <a:r>
                        <a:rPr lang="en-GB" sz="1200" dirty="0"/>
                        <a:t>River Thames</a:t>
                      </a:r>
                    </a:p>
                  </a:txBody>
                  <a:tcPr/>
                </a:tc>
                <a:tc>
                  <a:txBody>
                    <a:bodyPr/>
                    <a:lstStyle/>
                    <a:p>
                      <a:pPr algn="ctr"/>
                      <a:r>
                        <a:rPr lang="en-GB" sz="1200" dirty="0"/>
                        <a:t>The river running through London</a:t>
                      </a:r>
                    </a:p>
                  </a:txBody>
                  <a:tcPr/>
                </a:tc>
                <a:extLst>
                  <a:ext uri="{0D108BD9-81ED-4DB2-BD59-A6C34878D82A}">
                    <a16:rowId xmlns:a16="http://schemas.microsoft.com/office/drawing/2014/main" val="1182001177"/>
                  </a:ext>
                </a:extLst>
              </a:tr>
              <a:tr h="418184">
                <a:tc>
                  <a:txBody>
                    <a:bodyPr/>
                    <a:lstStyle/>
                    <a:p>
                      <a:pPr algn="ctr"/>
                      <a:r>
                        <a:rPr lang="en-GB" sz="1200" dirty="0"/>
                        <a:t>Diary</a:t>
                      </a:r>
                    </a:p>
                  </a:txBody>
                  <a:tcPr/>
                </a:tc>
                <a:tc>
                  <a:txBody>
                    <a:bodyPr/>
                    <a:lstStyle/>
                    <a:p>
                      <a:pPr algn="ctr"/>
                      <a:r>
                        <a:rPr lang="en-GB" sz="1200" dirty="0"/>
                        <a:t>A personal record of life’s events</a:t>
                      </a:r>
                    </a:p>
                  </a:txBody>
                  <a:tcPr/>
                </a:tc>
                <a:extLst>
                  <a:ext uri="{0D108BD9-81ED-4DB2-BD59-A6C34878D82A}">
                    <a16:rowId xmlns:a16="http://schemas.microsoft.com/office/drawing/2014/main" val="3998611680"/>
                  </a:ext>
                </a:extLst>
              </a:tr>
              <a:tr h="418184">
                <a:tc>
                  <a:txBody>
                    <a:bodyPr/>
                    <a:lstStyle/>
                    <a:p>
                      <a:pPr algn="ctr"/>
                      <a:r>
                        <a:rPr lang="en-GB" sz="1200" dirty="0"/>
                        <a:t>Eyewitness </a:t>
                      </a:r>
                    </a:p>
                  </a:txBody>
                  <a:tcPr/>
                </a:tc>
                <a:tc>
                  <a:txBody>
                    <a:bodyPr/>
                    <a:lstStyle/>
                    <a:p>
                      <a:pPr algn="ctr"/>
                      <a:r>
                        <a:rPr lang="en-GB" sz="1200" dirty="0"/>
                        <a:t>A person who was at an event ad describes it to others.</a:t>
                      </a:r>
                    </a:p>
                  </a:txBody>
                  <a:tcPr/>
                </a:tc>
                <a:extLst>
                  <a:ext uri="{0D108BD9-81ED-4DB2-BD59-A6C34878D82A}">
                    <a16:rowId xmlns:a16="http://schemas.microsoft.com/office/drawing/2014/main" val="3891053345"/>
                  </a:ext>
                </a:extLst>
              </a:tr>
              <a:tr h="418184">
                <a:tc>
                  <a:txBody>
                    <a:bodyPr/>
                    <a:lstStyle/>
                    <a:p>
                      <a:pPr algn="ctr"/>
                      <a:r>
                        <a:rPr lang="en-GB" sz="1200" dirty="0"/>
                        <a:t>Flammable</a:t>
                      </a:r>
                    </a:p>
                  </a:txBody>
                  <a:tcPr/>
                </a:tc>
                <a:tc>
                  <a:txBody>
                    <a:bodyPr/>
                    <a:lstStyle/>
                    <a:p>
                      <a:pPr algn="ctr"/>
                      <a:r>
                        <a:rPr lang="en-GB" sz="1200" dirty="0"/>
                        <a:t>Easily set on fire</a:t>
                      </a:r>
                    </a:p>
                  </a:txBody>
                  <a:tcPr/>
                </a:tc>
                <a:extLst>
                  <a:ext uri="{0D108BD9-81ED-4DB2-BD59-A6C34878D82A}">
                    <a16:rowId xmlns:a16="http://schemas.microsoft.com/office/drawing/2014/main" val="157547234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042996882"/>
              </p:ext>
            </p:extLst>
          </p:nvPr>
        </p:nvGraphicFramePr>
        <p:xfrm>
          <a:off x="79306" y="1092129"/>
          <a:ext cx="3201389" cy="2817248"/>
        </p:xfrm>
        <a:graphic>
          <a:graphicData uri="http://schemas.openxmlformats.org/drawingml/2006/table">
            <a:tbl>
              <a:tblPr firstRow="1" bandRow="1">
                <a:tableStyleId>{7DF18680-E054-41AD-8BC1-D1AEF772440D}</a:tableStyleId>
              </a:tblPr>
              <a:tblGrid>
                <a:gridCol w="1038205">
                  <a:extLst>
                    <a:ext uri="{9D8B030D-6E8A-4147-A177-3AD203B41FA5}">
                      <a16:colId xmlns:a16="http://schemas.microsoft.com/office/drawing/2014/main" val="754516515"/>
                    </a:ext>
                  </a:extLst>
                </a:gridCol>
                <a:gridCol w="2163184">
                  <a:extLst>
                    <a:ext uri="{9D8B030D-6E8A-4147-A177-3AD203B41FA5}">
                      <a16:colId xmlns:a16="http://schemas.microsoft.com/office/drawing/2014/main" val="751772659"/>
                    </a:ext>
                  </a:extLst>
                </a:gridCol>
              </a:tblGrid>
              <a:tr h="287903">
                <a:tc gridSpan="2">
                  <a:txBody>
                    <a:bodyPr/>
                    <a:lstStyle/>
                    <a:p>
                      <a:pPr algn="ctr"/>
                      <a:r>
                        <a:rPr lang="en-GB" sz="1350" baseline="0" dirty="0"/>
                        <a:t>Key Knowledge</a:t>
                      </a:r>
                      <a:endParaRPr lang="en-GB" sz="1350" b="1" dirty="0">
                        <a:solidFill>
                          <a:schemeClr val="tx1"/>
                        </a:solidFill>
                      </a:endParaRPr>
                    </a:p>
                  </a:txBody>
                  <a:tcPr/>
                </a:tc>
                <a:tc hMerge="1">
                  <a:txBody>
                    <a:bodyPr/>
                    <a:lstStyle/>
                    <a:p>
                      <a:endParaRPr lang="en-GB"/>
                    </a:p>
                  </a:txBody>
                  <a:tcPr/>
                </a:tc>
                <a:extLst>
                  <a:ext uri="{0D108BD9-81ED-4DB2-BD59-A6C34878D82A}">
                    <a16:rowId xmlns:a16="http://schemas.microsoft.com/office/drawing/2014/main" val="3315443936"/>
                  </a:ext>
                </a:extLst>
              </a:tr>
              <a:tr h="265756">
                <a:tc>
                  <a:txBody>
                    <a:bodyPr/>
                    <a:lstStyle/>
                    <a:p>
                      <a:pPr algn="ctr"/>
                      <a:r>
                        <a:rPr lang="en-US" sz="1200" dirty="0">
                          <a:solidFill>
                            <a:schemeClr val="tx1"/>
                          </a:solidFill>
                        </a:rPr>
                        <a:t>2</a:t>
                      </a:r>
                      <a:r>
                        <a:rPr lang="en-US" sz="1200" baseline="30000" dirty="0">
                          <a:solidFill>
                            <a:schemeClr val="tx1"/>
                          </a:solidFill>
                        </a:rPr>
                        <a:t>nd</a:t>
                      </a:r>
                      <a:r>
                        <a:rPr lang="en-US" sz="1200" dirty="0">
                          <a:solidFill>
                            <a:schemeClr val="tx1"/>
                          </a:solidFill>
                        </a:rPr>
                        <a:t> Sept 1666</a:t>
                      </a:r>
                      <a:endParaRPr lang="en-GB" sz="1200" dirty="0">
                        <a:solidFill>
                          <a:schemeClr val="tx1"/>
                        </a:solidFill>
                      </a:endParaRPr>
                    </a:p>
                  </a:txBody>
                  <a:tcPr/>
                </a:tc>
                <a:tc>
                  <a:txBody>
                    <a:bodyPr/>
                    <a:lstStyle/>
                    <a:p>
                      <a:r>
                        <a:rPr lang="en-GB" sz="1200" kern="1200" dirty="0">
                          <a:effectLst/>
                        </a:rPr>
                        <a:t>Fire broke out in a bakery on Pudding Lane</a:t>
                      </a:r>
                      <a:endParaRPr lang="en-GB" sz="1200" kern="1200" dirty="0">
                        <a:solidFill>
                          <a:schemeClr val="tx1"/>
                        </a:solidFill>
                        <a:effectLst/>
                        <a:latin typeface="+mn-lt"/>
                        <a:ea typeface="+mn-ea"/>
                        <a:cs typeface="+mn-cs"/>
                      </a:endParaRPr>
                    </a:p>
                  </a:txBody>
                  <a:tcPr/>
                </a:tc>
                <a:extLst>
                  <a:ext uri="{0D108BD9-81ED-4DB2-BD59-A6C34878D82A}">
                    <a16:rowId xmlns:a16="http://schemas.microsoft.com/office/drawing/2014/main" val="1862795563"/>
                  </a:ext>
                </a:extLst>
              </a:tr>
              <a:tr h="484707">
                <a:tc>
                  <a:txBody>
                    <a:bodyPr/>
                    <a:lstStyle/>
                    <a:p>
                      <a:pPr algn="ctr"/>
                      <a:r>
                        <a:rPr lang="en-US" sz="1200" dirty="0"/>
                        <a:t>3</a:t>
                      </a:r>
                      <a:r>
                        <a:rPr lang="en-US" sz="1200" baseline="30000" dirty="0"/>
                        <a:t>rd</a:t>
                      </a:r>
                      <a:r>
                        <a:rPr lang="en-US" sz="1200" dirty="0"/>
                        <a:t> Sept 1666</a:t>
                      </a:r>
                      <a:endParaRPr lang="en-GB" sz="1200" dirty="0"/>
                    </a:p>
                  </a:txBody>
                  <a:tcPr/>
                </a:tc>
                <a:tc>
                  <a:txBody>
                    <a:bodyPr/>
                    <a:lstStyle/>
                    <a:p>
                      <a:pPr algn="l"/>
                      <a:r>
                        <a:rPr lang="en-GB" sz="1200" dirty="0"/>
                        <a:t>People start to leave the city, many by boats on the Thames</a:t>
                      </a:r>
                    </a:p>
                  </a:txBody>
                  <a:tcPr/>
                </a:tc>
                <a:extLst>
                  <a:ext uri="{0D108BD9-81ED-4DB2-BD59-A6C34878D82A}">
                    <a16:rowId xmlns:a16="http://schemas.microsoft.com/office/drawing/2014/main" val="689411962"/>
                  </a:ext>
                </a:extLst>
              </a:tr>
              <a:tr h="422563">
                <a:tc>
                  <a:txBody>
                    <a:bodyPr/>
                    <a:lstStyle/>
                    <a:p>
                      <a:pPr algn="ctr"/>
                      <a:r>
                        <a:rPr lang="en-GB" sz="1200" dirty="0"/>
                        <a:t>4</a:t>
                      </a:r>
                      <a:r>
                        <a:rPr lang="en-GB" sz="1200" baseline="30000" dirty="0"/>
                        <a:t>th</a:t>
                      </a:r>
                      <a:r>
                        <a:rPr lang="en-GB" sz="1200" dirty="0"/>
                        <a:t> Sept 1666</a:t>
                      </a:r>
                    </a:p>
                  </a:txBody>
                  <a:tcPr/>
                </a:tc>
                <a:tc>
                  <a:txBody>
                    <a:bodyPr/>
                    <a:lstStyle/>
                    <a:p>
                      <a:r>
                        <a:rPr lang="en-GB" sz="1200" dirty="0"/>
                        <a:t>St Paul’s Cathedral is destroyed by the fire.</a:t>
                      </a:r>
                    </a:p>
                  </a:txBody>
                  <a:tcPr/>
                </a:tc>
                <a:extLst>
                  <a:ext uri="{0D108BD9-81ED-4DB2-BD59-A6C34878D82A}">
                    <a16:rowId xmlns:a16="http://schemas.microsoft.com/office/drawing/2014/main" val="1769763709"/>
                  </a:ext>
                </a:extLst>
              </a:tr>
              <a:tr h="480881">
                <a:tc>
                  <a:txBody>
                    <a:bodyPr/>
                    <a:lstStyle/>
                    <a:p>
                      <a:pPr algn="ctr"/>
                      <a:r>
                        <a:rPr lang="en-US" sz="1200" dirty="0"/>
                        <a:t>5</a:t>
                      </a:r>
                      <a:r>
                        <a:rPr lang="en-GB" sz="1200" baseline="30000" dirty="0" err="1"/>
                        <a:t>th</a:t>
                      </a:r>
                      <a:r>
                        <a:rPr lang="en-GB" sz="1200" dirty="0"/>
                        <a:t> Sept 1666</a:t>
                      </a:r>
                    </a:p>
                  </a:txBody>
                  <a:tcPr/>
                </a:tc>
                <a:tc>
                  <a:txBody>
                    <a:bodyPr/>
                    <a:lstStyle/>
                    <a:p>
                      <a:r>
                        <a:rPr lang="en-GB" sz="1200" dirty="0"/>
                        <a:t>The wind dies down and the fire stops spreading.</a:t>
                      </a:r>
                    </a:p>
                  </a:txBody>
                  <a:tcPr/>
                </a:tc>
                <a:extLst>
                  <a:ext uri="{0D108BD9-81ED-4DB2-BD59-A6C34878D82A}">
                    <a16:rowId xmlns:a16="http://schemas.microsoft.com/office/drawing/2014/main" val="2751736532"/>
                  </a:ext>
                </a:extLst>
              </a:tr>
              <a:tr h="463920">
                <a:tc>
                  <a:txBody>
                    <a:bodyPr/>
                    <a:lstStyle/>
                    <a:p>
                      <a:pPr algn="ctr"/>
                      <a:r>
                        <a:rPr lang="en-GB" sz="1200" dirty="0"/>
                        <a:t>6</a:t>
                      </a:r>
                      <a:r>
                        <a:rPr lang="en-GB" sz="1200" baseline="30000" dirty="0"/>
                        <a:t>th</a:t>
                      </a:r>
                      <a:r>
                        <a:rPr lang="en-GB" sz="1200" dirty="0"/>
                        <a:t> Sept 1666</a:t>
                      </a:r>
                    </a:p>
                  </a:txBody>
                  <a:tcPr/>
                </a:tc>
                <a:tc>
                  <a:txBody>
                    <a:bodyPr/>
                    <a:lstStyle/>
                    <a:p>
                      <a:r>
                        <a:rPr lang="en-GB" sz="1200" dirty="0"/>
                        <a:t>The fire is finally put out and thousands of people are left homeless.</a:t>
                      </a:r>
                    </a:p>
                  </a:txBody>
                  <a:tcPr/>
                </a:tc>
                <a:extLst>
                  <a:ext uri="{0D108BD9-81ED-4DB2-BD59-A6C34878D82A}">
                    <a16:rowId xmlns:a16="http://schemas.microsoft.com/office/drawing/2014/main" val="3998611680"/>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67196578"/>
              </p:ext>
            </p:extLst>
          </p:nvPr>
        </p:nvGraphicFramePr>
        <p:xfrm>
          <a:off x="89964" y="4083315"/>
          <a:ext cx="3170618" cy="2400300"/>
        </p:xfrm>
        <a:graphic>
          <a:graphicData uri="http://schemas.openxmlformats.org/drawingml/2006/table">
            <a:tbl>
              <a:tblPr firstRow="1" bandRow="1">
                <a:tableStyleId>{21E4AEA4-8DFA-4A89-87EB-49C32662AFE0}</a:tableStyleId>
              </a:tblPr>
              <a:tblGrid>
                <a:gridCol w="992638">
                  <a:extLst>
                    <a:ext uri="{9D8B030D-6E8A-4147-A177-3AD203B41FA5}">
                      <a16:colId xmlns:a16="http://schemas.microsoft.com/office/drawing/2014/main" val="754516515"/>
                    </a:ext>
                  </a:extLst>
                </a:gridCol>
                <a:gridCol w="2177980">
                  <a:extLst>
                    <a:ext uri="{9D8B030D-6E8A-4147-A177-3AD203B41FA5}">
                      <a16:colId xmlns:a16="http://schemas.microsoft.com/office/drawing/2014/main" val="751772659"/>
                    </a:ext>
                  </a:extLst>
                </a:gridCol>
              </a:tblGrid>
              <a:tr h="258402">
                <a:tc gridSpan="2">
                  <a:txBody>
                    <a:bodyPr/>
                    <a:lstStyle/>
                    <a:p>
                      <a:pPr algn="ctr"/>
                      <a:r>
                        <a:rPr lang="en-GB" sz="1350" b="1" dirty="0"/>
                        <a:t>Important</a:t>
                      </a:r>
                      <a:r>
                        <a:rPr lang="en-GB" sz="1350" b="1" baseline="0" dirty="0"/>
                        <a:t> People</a:t>
                      </a:r>
                      <a:endParaRPr lang="en-GB" sz="1350" b="1" dirty="0"/>
                    </a:p>
                  </a:txBody>
                  <a:tcPr/>
                </a:tc>
                <a:tc hMerge="1">
                  <a:txBody>
                    <a:bodyPr/>
                    <a:lstStyle/>
                    <a:p>
                      <a:endParaRPr lang="en-GB"/>
                    </a:p>
                  </a:txBody>
                  <a:tcPr/>
                </a:tc>
                <a:extLst>
                  <a:ext uri="{0D108BD9-81ED-4DB2-BD59-A6C34878D82A}">
                    <a16:rowId xmlns:a16="http://schemas.microsoft.com/office/drawing/2014/main" val="3315443936"/>
                  </a:ext>
                </a:extLst>
              </a:tr>
              <a:tr h="371039">
                <a:tc>
                  <a:txBody>
                    <a:bodyPr/>
                    <a:lstStyle/>
                    <a:p>
                      <a:pPr algn="ctr"/>
                      <a:r>
                        <a:rPr lang="en-GB" sz="1200" dirty="0"/>
                        <a:t>Thomas </a:t>
                      </a:r>
                      <a:r>
                        <a:rPr lang="en-GB" sz="1200" dirty="0" err="1"/>
                        <a:t>Ferriner</a:t>
                      </a:r>
                      <a:endParaRPr lang="en-GB" sz="1200" dirty="0"/>
                    </a:p>
                  </a:txBody>
                  <a:tcPr/>
                </a:tc>
                <a:tc>
                  <a:txBody>
                    <a:bodyPr/>
                    <a:lstStyle/>
                    <a:p>
                      <a:pPr marL="171450" indent="-171450" algn="l">
                        <a:buFont typeface="Arial" panose="020B0604020202020204" pitchFamily="34" charset="0"/>
                        <a:buChar char="•"/>
                      </a:pPr>
                      <a:r>
                        <a:rPr lang="en-US" sz="1200" dirty="0"/>
                        <a:t>The baker who owned the bakery on Pudding Lane</a:t>
                      </a:r>
                      <a:endParaRPr lang="en-GB" sz="1200" dirty="0"/>
                    </a:p>
                  </a:txBody>
                  <a:tcPr/>
                </a:tc>
                <a:extLst>
                  <a:ext uri="{0D108BD9-81ED-4DB2-BD59-A6C34878D82A}">
                    <a16:rowId xmlns:a16="http://schemas.microsoft.com/office/drawing/2014/main" val="1862795563"/>
                  </a:ext>
                </a:extLst>
              </a:tr>
              <a:tr h="292362">
                <a:tc>
                  <a:txBody>
                    <a:bodyPr/>
                    <a:lstStyle/>
                    <a:p>
                      <a:pPr algn="ctr"/>
                      <a:r>
                        <a:rPr lang="en-GB" sz="1200" dirty="0"/>
                        <a:t>Samuel Pepys</a:t>
                      </a:r>
                    </a:p>
                  </a:txBody>
                  <a:tcPr/>
                </a:tc>
                <a:tc>
                  <a:txBody>
                    <a:bodyPr/>
                    <a:lstStyle/>
                    <a:p>
                      <a:pPr marL="171450" indent="-171450" algn="l">
                        <a:buFont typeface="Arial" panose="020B0604020202020204" pitchFamily="34" charset="0"/>
                        <a:buChar char="•"/>
                      </a:pPr>
                      <a:r>
                        <a:rPr lang="en-US" sz="1200" dirty="0"/>
                        <a:t>An eyewitness who wrote a recount of the fire in his famous diary</a:t>
                      </a:r>
                      <a:endParaRPr lang="en-GB" sz="1200" dirty="0"/>
                    </a:p>
                  </a:txBody>
                  <a:tcPr/>
                </a:tc>
                <a:extLst>
                  <a:ext uri="{0D108BD9-81ED-4DB2-BD59-A6C34878D82A}">
                    <a16:rowId xmlns:a16="http://schemas.microsoft.com/office/drawing/2014/main" val="689411962"/>
                  </a:ext>
                </a:extLst>
              </a:tr>
              <a:tr h="480941">
                <a:tc>
                  <a:txBody>
                    <a:bodyPr/>
                    <a:lstStyle/>
                    <a:p>
                      <a:pPr algn="ctr"/>
                      <a:r>
                        <a:rPr lang="en-US" sz="1200" dirty="0"/>
                        <a:t>King Charles II</a:t>
                      </a:r>
                      <a:endParaRPr lang="en-GB" sz="1200" dirty="0"/>
                    </a:p>
                  </a:txBody>
                  <a:tcPr/>
                </a:tc>
                <a:tc>
                  <a:txBody>
                    <a:bodyPr/>
                    <a:lstStyle/>
                    <a:p>
                      <a:pPr marL="171450" indent="-171450" algn="l">
                        <a:buFont typeface="Arial" panose="020B0604020202020204" pitchFamily="34" charset="0"/>
                        <a:buChar char="•"/>
                      </a:pPr>
                      <a:r>
                        <a:rPr lang="en-US" sz="1200" dirty="0"/>
                        <a:t>King of England in 1666</a:t>
                      </a:r>
                    </a:p>
                    <a:p>
                      <a:pPr marL="171450" indent="-171450" algn="l">
                        <a:buFont typeface="Arial" panose="020B0604020202020204" pitchFamily="34" charset="0"/>
                        <a:buChar char="•"/>
                      </a:pPr>
                      <a:r>
                        <a:rPr lang="en-US" sz="1200" dirty="0"/>
                        <a:t>He made a decree after the fire, stating that all houses must be built further apart and from stone, not timber</a:t>
                      </a:r>
                      <a:endParaRPr lang="en-GB" sz="1200" dirty="0"/>
                    </a:p>
                  </a:txBody>
                  <a:tcPr/>
                </a:tc>
                <a:extLst>
                  <a:ext uri="{0D108BD9-81ED-4DB2-BD59-A6C34878D82A}">
                    <a16:rowId xmlns:a16="http://schemas.microsoft.com/office/drawing/2014/main" val="486490342"/>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610567947"/>
              </p:ext>
            </p:extLst>
          </p:nvPr>
        </p:nvGraphicFramePr>
        <p:xfrm>
          <a:off x="3435177" y="1092129"/>
          <a:ext cx="3296281" cy="2400300"/>
        </p:xfrm>
        <a:graphic>
          <a:graphicData uri="http://schemas.openxmlformats.org/drawingml/2006/table">
            <a:tbl>
              <a:tblPr firstRow="1" bandRow="1">
                <a:tableStyleId>{10A1B5D5-9B99-4C35-A422-299274C87663}</a:tableStyleId>
              </a:tblPr>
              <a:tblGrid>
                <a:gridCol w="3296281">
                  <a:extLst>
                    <a:ext uri="{9D8B030D-6E8A-4147-A177-3AD203B41FA5}">
                      <a16:colId xmlns:a16="http://schemas.microsoft.com/office/drawing/2014/main" val="754516515"/>
                    </a:ext>
                  </a:extLst>
                </a:gridCol>
              </a:tblGrid>
              <a:tr h="292603">
                <a:tc>
                  <a:txBody>
                    <a:bodyPr/>
                    <a:lstStyle/>
                    <a:p>
                      <a:pPr algn="ctr"/>
                      <a:r>
                        <a:rPr lang="en-GB" dirty="0"/>
                        <a:t>Background Information </a:t>
                      </a:r>
                      <a:endParaRPr lang="en-GB" b="1" dirty="0"/>
                    </a:p>
                  </a:txBody>
                  <a:tcPr/>
                </a:tc>
                <a:extLst>
                  <a:ext uri="{0D108BD9-81ED-4DB2-BD59-A6C34878D82A}">
                    <a16:rowId xmlns:a16="http://schemas.microsoft.com/office/drawing/2014/main" val="3315443936"/>
                  </a:ext>
                </a:extLst>
              </a:tr>
              <a:tr h="2070728">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200" dirty="0">
                          <a:effectLst/>
                        </a:rPr>
                        <a:t>The Great Fire of London started in the early hours of the morning of 2</a:t>
                      </a:r>
                      <a:r>
                        <a:rPr lang="en-US" sz="1200" baseline="30000" dirty="0">
                          <a:effectLst/>
                        </a:rPr>
                        <a:t>nd</a:t>
                      </a:r>
                      <a:r>
                        <a:rPr lang="en-US" sz="1200" dirty="0">
                          <a:effectLst/>
                        </a:rPr>
                        <a:t> September 1666, in a baker’s shop on pudding Lane. By 5</a:t>
                      </a:r>
                      <a:r>
                        <a:rPr lang="en-US" sz="1200" baseline="30000" dirty="0">
                          <a:effectLst/>
                        </a:rPr>
                        <a:t>th</a:t>
                      </a:r>
                      <a:r>
                        <a:rPr lang="en-US" sz="1200" dirty="0">
                          <a:effectLst/>
                        </a:rPr>
                        <a:t> September the fire had destroyed more than 13,000 houses and buildings in the city, including 87 churches and St Paul’s Cathedral. The fire spread quickly, destroying most of the buildings in its path. The way houses were built, the lack of an effective and </a:t>
                      </a:r>
                      <a:r>
                        <a:rPr lang="en-US" sz="1200" dirty="0" err="1">
                          <a:effectLst/>
                        </a:rPr>
                        <a:t>organised</a:t>
                      </a:r>
                      <a:r>
                        <a:rPr lang="en-US" sz="1200" dirty="0">
                          <a:effectLst/>
                        </a:rPr>
                        <a:t> firefighting service and the weather in the days before, all played their part in the terrible event. </a:t>
                      </a:r>
                      <a:endParaRPr lang="en-US" sz="1200" i="0" dirty="0">
                        <a:effectLst/>
                      </a:endParaRPr>
                    </a:p>
                  </a:txBody>
                  <a:tcPr/>
                </a:tc>
                <a:extLst>
                  <a:ext uri="{0D108BD9-81ED-4DB2-BD59-A6C34878D82A}">
                    <a16:rowId xmlns:a16="http://schemas.microsoft.com/office/drawing/2014/main" val="1208927862"/>
                  </a:ext>
                </a:extLst>
              </a:tr>
            </a:tbl>
          </a:graphicData>
        </a:graphic>
      </p:graphicFrame>
      <p:pic>
        <p:nvPicPr>
          <p:cNvPr id="9" name="Picture 8"/>
          <p:cNvPicPr>
            <a:picLocks noChangeAspect="1"/>
          </p:cNvPicPr>
          <p:nvPr/>
        </p:nvPicPr>
        <p:blipFill>
          <a:blip r:embed="rId2"/>
          <a:stretch>
            <a:fillRect/>
          </a:stretch>
        </p:blipFill>
        <p:spPr>
          <a:xfrm>
            <a:off x="6257285" y="207905"/>
            <a:ext cx="249958" cy="280440"/>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207" y="219698"/>
            <a:ext cx="247713" cy="279916"/>
          </a:xfrm>
          <a:prstGeom prst="rect">
            <a:avLst/>
          </a:prstGeom>
        </p:spPr>
      </p:pic>
      <p:pic>
        <p:nvPicPr>
          <p:cNvPr id="3" name="Picture 2">
            <a:extLst>
              <a:ext uri="{FF2B5EF4-FFF2-40B4-BE49-F238E27FC236}">
                <a16:creationId xmlns:a16="http://schemas.microsoft.com/office/drawing/2014/main" id="{BA4615C4-3E3A-41AF-87BE-3B7E6548B330}"/>
              </a:ext>
            </a:extLst>
          </p:cNvPr>
          <p:cNvPicPr>
            <a:picLocks noChangeAspect="1"/>
          </p:cNvPicPr>
          <p:nvPr/>
        </p:nvPicPr>
        <p:blipFill>
          <a:blip r:embed="rId4"/>
          <a:stretch>
            <a:fillRect/>
          </a:stretch>
        </p:blipFill>
        <p:spPr>
          <a:xfrm>
            <a:off x="185852" y="7239027"/>
            <a:ext cx="3023646" cy="2068010"/>
          </a:xfrm>
          <a:prstGeom prst="rect">
            <a:avLst/>
          </a:prstGeom>
        </p:spPr>
      </p:pic>
      <p:pic>
        <p:nvPicPr>
          <p:cNvPr id="8" name="Picture 7">
            <a:extLst>
              <a:ext uri="{FF2B5EF4-FFF2-40B4-BE49-F238E27FC236}">
                <a16:creationId xmlns:a16="http://schemas.microsoft.com/office/drawing/2014/main" id="{E88BFAE5-7C6A-4900-91B8-91747E56DDEE}"/>
              </a:ext>
            </a:extLst>
          </p:cNvPr>
          <p:cNvPicPr>
            <a:picLocks noChangeAspect="1"/>
          </p:cNvPicPr>
          <p:nvPr/>
        </p:nvPicPr>
        <p:blipFill>
          <a:blip r:embed="rId5"/>
          <a:stretch>
            <a:fillRect/>
          </a:stretch>
        </p:blipFill>
        <p:spPr>
          <a:xfrm>
            <a:off x="3851564" y="7131416"/>
            <a:ext cx="2405721" cy="2283232"/>
          </a:xfrm>
          <a:prstGeom prst="rect">
            <a:avLst/>
          </a:prstGeom>
          <a:ln>
            <a:solidFill>
              <a:schemeClr val="tx1"/>
            </a:solidFill>
          </a:ln>
        </p:spPr>
      </p:pic>
    </p:spTree>
    <p:extLst>
      <p:ext uri="{BB962C8B-B14F-4D97-AF65-F5344CB8AC3E}">
        <p14:creationId xmlns:p14="http://schemas.microsoft.com/office/powerpoint/2010/main" val="6154857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441</TotalTime>
  <Words>308</Words>
  <Application>Microsoft Office PowerPoint</Application>
  <PresentationFormat>A4 Paper (210x297 mm)</PresentationFormat>
  <Paragraphs>47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Midfield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M Koziol</dc:creator>
  <cp:lastModifiedBy>Sophie Cunningham</cp:lastModifiedBy>
  <cp:revision>46</cp:revision>
  <dcterms:created xsi:type="dcterms:W3CDTF">2019-07-07T18:53:37Z</dcterms:created>
  <dcterms:modified xsi:type="dcterms:W3CDTF">2024-09-24T14:41:32Z</dcterms:modified>
</cp:coreProperties>
</file>