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314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A24398-1127-4BD9-BF3C-3D27B6A023B2}"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160941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A24398-1127-4BD9-BF3C-3D27B6A023B2}"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395193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A24398-1127-4BD9-BF3C-3D27B6A023B2}"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3452166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A24398-1127-4BD9-BF3C-3D27B6A023B2}"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1419603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A24398-1127-4BD9-BF3C-3D27B6A023B2}"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2759136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A24398-1127-4BD9-BF3C-3D27B6A023B2}" type="datetimeFigureOut">
              <a:rPr lang="en-GB" smtClean="0"/>
              <a:t>24/09/2024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324579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A24398-1127-4BD9-BF3C-3D27B6A023B2}" type="datetimeFigureOut">
              <a:rPr lang="en-GB" smtClean="0"/>
              <a:t>24/09/2024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745534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A24398-1127-4BD9-BF3C-3D27B6A023B2}" type="datetimeFigureOut">
              <a:rPr lang="en-GB" smtClean="0"/>
              <a:t>24/09/2024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385977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24398-1127-4BD9-BF3C-3D27B6A023B2}" type="datetimeFigureOut">
              <a:rPr lang="en-GB" smtClean="0"/>
              <a:t>24/09/2024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248235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DA24398-1127-4BD9-BF3C-3D27B6A023B2}" type="datetimeFigureOut">
              <a:rPr lang="en-GB" smtClean="0"/>
              <a:t>24/09/2024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2891306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DA24398-1127-4BD9-BF3C-3D27B6A023B2}" type="datetimeFigureOut">
              <a:rPr lang="en-GB" smtClean="0"/>
              <a:t>24/09/2024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1948241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DA24398-1127-4BD9-BF3C-3D27B6A023B2}" type="datetimeFigureOut">
              <a:rPr lang="en-GB" smtClean="0"/>
              <a:t>24/09/2024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B8FC87C-3029-468D-94B5-EA243873ECD1}" type="slidenum">
              <a:rPr lang="en-GB" smtClean="0"/>
              <a:t>‹#›</a:t>
            </a:fld>
            <a:endParaRPr lang="en-GB"/>
          </a:p>
        </p:txBody>
      </p:sp>
    </p:spTree>
    <p:extLst>
      <p:ext uri="{BB962C8B-B14F-4D97-AF65-F5344CB8AC3E}">
        <p14:creationId xmlns:p14="http://schemas.microsoft.com/office/powerpoint/2010/main" val="347374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64" y="150689"/>
            <a:ext cx="6601216" cy="369332"/>
          </a:xfrm>
          <a:prstGeom prst="rect">
            <a:avLst/>
          </a:prstGeom>
          <a:noFill/>
          <a:ln w="38100">
            <a:solidFill>
              <a:srgbClr val="0070C0"/>
            </a:solidFill>
          </a:ln>
        </p:spPr>
        <p:txBody>
          <a:bodyPr wrap="square" rtlCol="0">
            <a:spAutoFit/>
          </a:bodyPr>
          <a:lstStyle/>
          <a:p>
            <a:pPr algn="ctr"/>
            <a:r>
              <a:rPr lang="en-GB" dirty="0"/>
              <a:t>Eversley Primary School– Knowledge Organiser</a:t>
            </a:r>
          </a:p>
        </p:txBody>
      </p:sp>
      <p:graphicFrame>
        <p:nvGraphicFramePr>
          <p:cNvPr id="5" name="Table 4"/>
          <p:cNvGraphicFramePr>
            <a:graphicFrameLocks noGrp="1"/>
          </p:cNvGraphicFramePr>
          <p:nvPr>
            <p:extLst>
              <p:ext uri="{D42A27DB-BD31-4B8C-83A1-F6EECF244321}">
                <p14:modId xmlns:p14="http://schemas.microsoft.com/office/powerpoint/2010/main" val="23418862"/>
              </p:ext>
            </p:extLst>
          </p:nvPr>
        </p:nvGraphicFramePr>
        <p:xfrm>
          <a:off x="107009" y="568622"/>
          <a:ext cx="6601216" cy="515111"/>
        </p:xfrm>
        <a:graphic>
          <a:graphicData uri="http://schemas.openxmlformats.org/drawingml/2006/table">
            <a:tbl>
              <a:tblPr firstRow="1" bandRow="1">
                <a:tableStyleId>{BC89EF96-8CEA-46FF-86C4-4CE0E7609802}</a:tableStyleId>
              </a:tblPr>
              <a:tblGrid>
                <a:gridCol w="1654058">
                  <a:extLst>
                    <a:ext uri="{9D8B030D-6E8A-4147-A177-3AD203B41FA5}">
                      <a16:colId xmlns:a16="http://schemas.microsoft.com/office/drawing/2014/main" val="960009268"/>
                    </a:ext>
                  </a:extLst>
                </a:gridCol>
                <a:gridCol w="2463800">
                  <a:extLst>
                    <a:ext uri="{9D8B030D-6E8A-4147-A177-3AD203B41FA5}">
                      <a16:colId xmlns:a16="http://schemas.microsoft.com/office/drawing/2014/main" val="770037360"/>
                    </a:ext>
                  </a:extLst>
                </a:gridCol>
                <a:gridCol w="1151466">
                  <a:extLst>
                    <a:ext uri="{9D8B030D-6E8A-4147-A177-3AD203B41FA5}">
                      <a16:colId xmlns:a16="http://schemas.microsoft.com/office/drawing/2014/main" val="3879841513"/>
                    </a:ext>
                  </a:extLst>
                </a:gridCol>
                <a:gridCol w="1331892">
                  <a:extLst>
                    <a:ext uri="{9D8B030D-6E8A-4147-A177-3AD203B41FA5}">
                      <a16:colId xmlns:a16="http://schemas.microsoft.com/office/drawing/2014/main" val="51580038"/>
                    </a:ext>
                  </a:extLst>
                </a:gridCol>
              </a:tblGrid>
              <a:tr h="515111">
                <a:tc>
                  <a:txBody>
                    <a:bodyPr/>
                    <a:lstStyle/>
                    <a:p>
                      <a:pPr algn="ctr"/>
                      <a:r>
                        <a:rPr lang="en-GB" baseline="0" dirty="0">
                          <a:solidFill>
                            <a:schemeClr val="tx1"/>
                          </a:solidFill>
                        </a:rPr>
                        <a:t>History Focus</a:t>
                      </a:r>
                      <a:endParaRPr lang="en-GB" b="1" dirty="0">
                        <a:solidFill>
                          <a:schemeClr val="tx1"/>
                        </a:solidFill>
                      </a:endParaRPr>
                    </a:p>
                  </a:txBody>
                  <a:tcPr>
                    <a:noFill/>
                  </a:tcPr>
                </a:tc>
                <a:tc>
                  <a:txBody>
                    <a:bodyPr/>
                    <a:lstStyle/>
                    <a:p>
                      <a:pPr algn="ctr"/>
                      <a:r>
                        <a:rPr lang="en-GB" dirty="0">
                          <a:solidFill>
                            <a:schemeClr val="tx1"/>
                          </a:solidFill>
                        </a:rPr>
                        <a:t>Changes within living memory (Toys)</a:t>
                      </a:r>
                      <a:endParaRPr lang="en-GB" b="1" dirty="0">
                        <a:solidFill>
                          <a:schemeClr val="tx1"/>
                        </a:solidFill>
                      </a:endParaRPr>
                    </a:p>
                  </a:txBody>
                  <a:tcPr>
                    <a:noFill/>
                  </a:tcPr>
                </a:tc>
                <a:tc>
                  <a:txBody>
                    <a:bodyPr/>
                    <a:lstStyle/>
                    <a:p>
                      <a:pPr algn="ctr"/>
                      <a:r>
                        <a:rPr lang="en-GB" dirty="0">
                          <a:solidFill>
                            <a:schemeClr val="tx1"/>
                          </a:solidFill>
                        </a:rPr>
                        <a:t>Year</a:t>
                      </a:r>
                      <a:r>
                        <a:rPr lang="en-GB" baseline="0" dirty="0">
                          <a:solidFill>
                            <a:schemeClr val="tx1"/>
                          </a:solidFill>
                        </a:rPr>
                        <a:t> 1</a:t>
                      </a:r>
                      <a:endParaRPr lang="en-GB" b="1" dirty="0">
                        <a:solidFill>
                          <a:schemeClr val="tx1"/>
                        </a:solidFill>
                      </a:endParaRPr>
                    </a:p>
                  </a:txBody>
                  <a:tcPr>
                    <a:noFill/>
                  </a:tcPr>
                </a:tc>
                <a:tc>
                  <a:txBody>
                    <a:bodyPr/>
                    <a:lstStyle/>
                    <a:p>
                      <a:pPr algn="ctr"/>
                      <a:r>
                        <a:rPr lang="en-GB" dirty="0">
                          <a:solidFill>
                            <a:schemeClr val="tx1"/>
                          </a:solidFill>
                        </a:rPr>
                        <a:t>Autumn  1</a:t>
                      </a:r>
                      <a:endParaRPr lang="en-GB" b="1" dirty="0">
                        <a:solidFill>
                          <a:schemeClr val="tx1"/>
                        </a:solidFill>
                      </a:endParaRPr>
                    </a:p>
                  </a:txBody>
                  <a:tcPr>
                    <a:noFill/>
                  </a:tcPr>
                </a:tc>
                <a:extLst>
                  <a:ext uri="{0D108BD9-81ED-4DB2-BD59-A6C34878D82A}">
                    <a16:rowId xmlns:a16="http://schemas.microsoft.com/office/drawing/2014/main" val="397517071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75665919"/>
              </p:ext>
            </p:extLst>
          </p:nvPr>
        </p:nvGraphicFramePr>
        <p:xfrm>
          <a:off x="86930" y="4800454"/>
          <a:ext cx="3191738" cy="2545360"/>
        </p:xfrm>
        <a:graphic>
          <a:graphicData uri="http://schemas.openxmlformats.org/drawingml/2006/table">
            <a:tbl>
              <a:tblPr firstRow="1" bandRow="1">
                <a:tableStyleId>{B301B821-A1FF-4177-AEE7-76D212191A09}</a:tableStyleId>
              </a:tblPr>
              <a:tblGrid>
                <a:gridCol w="3191738">
                  <a:extLst>
                    <a:ext uri="{9D8B030D-6E8A-4147-A177-3AD203B41FA5}">
                      <a16:colId xmlns:a16="http://schemas.microsoft.com/office/drawing/2014/main" val="754516515"/>
                    </a:ext>
                  </a:extLst>
                </a:gridCol>
              </a:tblGrid>
              <a:tr h="413620">
                <a:tc>
                  <a:txBody>
                    <a:bodyPr/>
                    <a:lstStyle/>
                    <a:p>
                      <a:pPr algn="ctr"/>
                      <a:r>
                        <a:rPr lang="en-GB" dirty="0"/>
                        <a:t>Diagrams and Symbols</a:t>
                      </a:r>
                      <a:endParaRPr lang="en-GB" b="1" dirty="0"/>
                    </a:p>
                  </a:txBody>
                  <a:tcPr/>
                </a:tc>
                <a:extLst>
                  <a:ext uri="{0D108BD9-81ED-4DB2-BD59-A6C34878D82A}">
                    <a16:rowId xmlns:a16="http://schemas.microsoft.com/office/drawing/2014/main" val="3315443936"/>
                  </a:ext>
                </a:extLst>
              </a:tr>
              <a:tr h="2131740">
                <a:tc>
                  <a:txBody>
                    <a:bodyPr/>
                    <a:lstStyle/>
                    <a:p>
                      <a:endParaRPr lang="en-GB" dirty="0"/>
                    </a:p>
                    <a:p>
                      <a:endParaRPr lang="en-GB" dirty="0"/>
                    </a:p>
                    <a:p>
                      <a:endParaRPr lang="en-GB" dirty="0"/>
                    </a:p>
                    <a:p>
                      <a:endParaRPr lang="en-GB" dirty="0"/>
                    </a:p>
                    <a:p>
                      <a:endParaRPr lang="en-GB" dirty="0"/>
                    </a:p>
                    <a:p>
                      <a:endParaRPr lang="en-GB" dirty="0"/>
                    </a:p>
                    <a:p>
                      <a:endParaRPr lang="en-GB" dirty="0"/>
                    </a:p>
                  </a:txBody>
                  <a:tcPr/>
                </a:tc>
                <a:extLst>
                  <a:ext uri="{0D108BD9-81ED-4DB2-BD59-A6C34878D82A}">
                    <a16:rowId xmlns:a16="http://schemas.microsoft.com/office/drawing/2014/main" val="120892786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56267246"/>
              </p:ext>
            </p:extLst>
          </p:nvPr>
        </p:nvGraphicFramePr>
        <p:xfrm>
          <a:off x="3410465" y="3744395"/>
          <a:ext cx="3297760" cy="4471535"/>
        </p:xfrm>
        <a:graphic>
          <a:graphicData uri="http://schemas.openxmlformats.org/drawingml/2006/table">
            <a:tbl>
              <a:tblPr firstRow="1" bandRow="1">
                <a:tableStyleId>{00A15C55-8517-42AA-B614-E9B94910E393}</a:tableStyleId>
              </a:tblPr>
              <a:tblGrid>
                <a:gridCol w="1026559">
                  <a:extLst>
                    <a:ext uri="{9D8B030D-6E8A-4147-A177-3AD203B41FA5}">
                      <a16:colId xmlns:a16="http://schemas.microsoft.com/office/drawing/2014/main" val="754516515"/>
                    </a:ext>
                  </a:extLst>
                </a:gridCol>
                <a:gridCol w="2271201">
                  <a:extLst>
                    <a:ext uri="{9D8B030D-6E8A-4147-A177-3AD203B41FA5}">
                      <a16:colId xmlns:a16="http://schemas.microsoft.com/office/drawing/2014/main" val="751772659"/>
                    </a:ext>
                  </a:extLst>
                </a:gridCol>
              </a:tblGrid>
              <a:tr h="289301">
                <a:tc gridSpan="2">
                  <a:txBody>
                    <a:bodyPr/>
                    <a:lstStyle/>
                    <a:p>
                      <a:pPr algn="ctr"/>
                      <a:r>
                        <a:rPr lang="en-GB" sz="1350" b="1" dirty="0"/>
                        <a:t>Key</a:t>
                      </a:r>
                      <a:r>
                        <a:rPr lang="en-GB" sz="1350" b="1" baseline="0" dirty="0"/>
                        <a:t> Vocabulary</a:t>
                      </a:r>
                      <a:endParaRPr lang="en-GB" sz="1350" b="1" dirty="0"/>
                    </a:p>
                  </a:txBody>
                  <a:tcPr/>
                </a:tc>
                <a:tc hMerge="1">
                  <a:txBody>
                    <a:bodyPr/>
                    <a:lstStyle/>
                    <a:p>
                      <a:endParaRPr lang="en-GB"/>
                    </a:p>
                  </a:txBody>
                  <a:tcPr/>
                </a:tc>
                <a:extLst>
                  <a:ext uri="{0D108BD9-81ED-4DB2-BD59-A6C34878D82A}">
                    <a16:rowId xmlns:a16="http://schemas.microsoft.com/office/drawing/2014/main" val="3315443936"/>
                  </a:ext>
                </a:extLst>
              </a:tr>
              <a:tr h="267047">
                <a:tc>
                  <a:txBody>
                    <a:bodyPr/>
                    <a:lstStyle/>
                    <a:p>
                      <a:pPr algn="ctr"/>
                      <a:r>
                        <a:rPr lang="en-GB" sz="1200" dirty="0"/>
                        <a:t>Spelling</a:t>
                      </a:r>
                      <a:endParaRPr lang="en-GB" sz="1200" b="1" dirty="0"/>
                    </a:p>
                  </a:txBody>
                  <a:tcPr/>
                </a:tc>
                <a:tc>
                  <a:txBody>
                    <a:bodyPr/>
                    <a:lstStyle/>
                    <a:p>
                      <a:pPr algn="ctr"/>
                      <a:r>
                        <a:rPr lang="en-GB" sz="1200" dirty="0"/>
                        <a:t>Definition</a:t>
                      </a:r>
                      <a:endParaRPr lang="en-GB" sz="1200" b="1" dirty="0"/>
                    </a:p>
                  </a:txBody>
                  <a:tcPr/>
                </a:tc>
                <a:extLst>
                  <a:ext uri="{0D108BD9-81ED-4DB2-BD59-A6C34878D82A}">
                    <a16:rowId xmlns:a16="http://schemas.microsoft.com/office/drawing/2014/main" val="1208927862"/>
                  </a:ext>
                </a:extLst>
              </a:tr>
              <a:tr h="448011">
                <a:tc>
                  <a:txBody>
                    <a:bodyPr/>
                    <a:lstStyle/>
                    <a:p>
                      <a:pPr algn="ctr"/>
                      <a:r>
                        <a:rPr lang="en-GB" sz="1200" dirty="0"/>
                        <a:t>After</a:t>
                      </a:r>
                    </a:p>
                  </a:txBody>
                  <a:tcPr/>
                </a:tc>
                <a:tc>
                  <a:txBody>
                    <a:bodyPr/>
                    <a:lstStyle/>
                    <a:p>
                      <a:pPr algn="ctr"/>
                      <a:r>
                        <a:rPr lang="en-GB" sz="1200" dirty="0"/>
                        <a:t>Later in time than, or behind in order</a:t>
                      </a:r>
                    </a:p>
                  </a:txBody>
                  <a:tcPr/>
                </a:tc>
                <a:extLst>
                  <a:ext uri="{0D108BD9-81ED-4DB2-BD59-A6C34878D82A}">
                    <a16:rowId xmlns:a16="http://schemas.microsoft.com/office/drawing/2014/main" val="689411962"/>
                  </a:ext>
                </a:extLst>
              </a:tr>
              <a:tr h="346975">
                <a:tc>
                  <a:txBody>
                    <a:bodyPr/>
                    <a:lstStyle/>
                    <a:p>
                      <a:pPr algn="ctr"/>
                      <a:r>
                        <a:rPr lang="en-US" sz="1200" dirty="0"/>
                        <a:t>Before</a:t>
                      </a:r>
                      <a:endParaRPr lang="en-GB" sz="1200" dirty="0"/>
                    </a:p>
                  </a:txBody>
                  <a:tcPr/>
                </a:tc>
                <a:tc>
                  <a:txBody>
                    <a:bodyPr/>
                    <a:lstStyle/>
                    <a:p>
                      <a:r>
                        <a:rPr lang="en-US" sz="1200" dirty="0"/>
                        <a:t>At an earlier time (in the past)</a:t>
                      </a:r>
                      <a:endParaRPr lang="en-GB" sz="1200" dirty="0"/>
                    </a:p>
                  </a:txBody>
                  <a:tcPr/>
                </a:tc>
                <a:extLst>
                  <a:ext uri="{0D108BD9-81ED-4DB2-BD59-A6C34878D82A}">
                    <a16:rowId xmlns:a16="http://schemas.microsoft.com/office/drawing/2014/main" val="1769763709"/>
                  </a:ext>
                </a:extLst>
              </a:tr>
              <a:tr h="445078">
                <a:tc>
                  <a:txBody>
                    <a:bodyPr/>
                    <a:lstStyle/>
                    <a:p>
                      <a:pPr algn="ctr"/>
                      <a:r>
                        <a:rPr lang="en-GB" sz="1200" dirty="0"/>
                        <a:t>Past</a:t>
                      </a:r>
                    </a:p>
                  </a:txBody>
                  <a:tcPr/>
                </a:tc>
                <a:tc>
                  <a:txBody>
                    <a:bodyPr/>
                    <a:lstStyle/>
                    <a:p>
                      <a:pPr algn="ctr"/>
                      <a:r>
                        <a:rPr lang="en-GB" sz="1200" dirty="0"/>
                        <a:t>Any time before the present (now).</a:t>
                      </a:r>
                    </a:p>
                  </a:txBody>
                  <a:tcPr/>
                </a:tc>
                <a:extLst>
                  <a:ext uri="{0D108BD9-81ED-4DB2-BD59-A6C34878D82A}">
                    <a16:rowId xmlns:a16="http://schemas.microsoft.com/office/drawing/2014/main" val="3821523517"/>
                  </a:ext>
                </a:extLst>
              </a:tr>
              <a:tr h="445078">
                <a:tc>
                  <a:txBody>
                    <a:bodyPr/>
                    <a:lstStyle/>
                    <a:p>
                      <a:pPr algn="ctr"/>
                      <a:r>
                        <a:rPr lang="en-GB" sz="1200" dirty="0"/>
                        <a:t>Current </a:t>
                      </a:r>
                    </a:p>
                  </a:txBody>
                  <a:tcPr/>
                </a:tc>
                <a:tc>
                  <a:txBody>
                    <a:bodyPr/>
                    <a:lstStyle/>
                    <a:p>
                      <a:pPr algn="ctr"/>
                      <a:r>
                        <a:rPr lang="en-GB" sz="1200" dirty="0"/>
                        <a:t>Of or happening at the present time.</a:t>
                      </a:r>
                    </a:p>
                  </a:txBody>
                  <a:tcPr/>
                </a:tc>
                <a:extLst>
                  <a:ext uri="{0D108BD9-81ED-4DB2-BD59-A6C34878D82A}">
                    <a16:rowId xmlns:a16="http://schemas.microsoft.com/office/drawing/2014/main" val="1182001177"/>
                  </a:ext>
                </a:extLst>
              </a:tr>
              <a:tr h="445078">
                <a:tc>
                  <a:txBody>
                    <a:bodyPr/>
                    <a:lstStyle/>
                    <a:p>
                      <a:pPr algn="ctr"/>
                      <a:r>
                        <a:rPr lang="en-GB" sz="1200" dirty="0"/>
                        <a:t>Differences</a:t>
                      </a:r>
                    </a:p>
                  </a:txBody>
                  <a:tcPr/>
                </a:tc>
                <a:tc>
                  <a:txBody>
                    <a:bodyPr/>
                    <a:lstStyle/>
                    <a:p>
                      <a:pPr algn="ctr"/>
                      <a:r>
                        <a:rPr lang="en-GB" sz="1200" dirty="0"/>
                        <a:t>The condition of being different from or not like.</a:t>
                      </a:r>
                    </a:p>
                  </a:txBody>
                  <a:tcPr/>
                </a:tc>
                <a:extLst>
                  <a:ext uri="{0D108BD9-81ED-4DB2-BD59-A6C34878D82A}">
                    <a16:rowId xmlns:a16="http://schemas.microsoft.com/office/drawing/2014/main" val="3998611680"/>
                  </a:ext>
                </a:extLst>
              </a:tr>
              <a:tr h="321649">
                <a:tc>
                  <a:txBody>
                    <a:bodyPr/>
                    <a:lstStyle/>
                    <a:p>
                      <a:pPr algn="ctr"/>
                      <a:r>
                        <a:rPr lang="en-GB" sz="1200" dirty="0"/>
                        <a:t>During</a:t>
                      </a:r>
                    </a:p>
                  </a:txBody>
                  <a:tcPr/>
                </a:tc>
                <a:tc>
                  <a:txBody>
                    <a:bodyPr/>
                    <a:lstStyle/>
                    <a:p>
                      <a:pPr algn="ctr"/>
                      <a:r>
                        <a:rPr lang="en-GB" sz="1200" dirty="0"/>
                        <a:t>Throughout the entire time of</a:t>
                      </a:r>
                    </a:p>
                  </a:txBody>
                  <a:tcPr/>
                </a:tc>
                <a:extLst>
                  <a:ext uri="{0D108BD9-81ED-4DB2-BD59-A6C34878D82A}">
                    <a16:rowId xmlns:a16="http://schemas.microsoft.com/office/drawing/2014/main" val="3891053345"/>
                  </a:ext>
                </a:extLst>
              </a:tr>
              <a:tr h="445078">
                <a:tc>
                  <a:txBody>
                    <a:bodyPr/>
                    <a:lstStyle/>
                    <a:p>
                      <a:pPr algn="ctr"/>
                      <a:r>
                        <a:rPr lang="en-GB" sz="1200" dirty="0"/>
                        <a:t>Handmade</a:t>
                      </a:r>
                    </a:p>
                  </a:txBody>
                  <a:tcPr/>
                </a:tc>
                <a:tc>
                  <a:txBody>
                    <a:bodyPr/>
                    <a:lstStyle/>
                    <a:p>
                      <a:pPr algn="ctr"/>
                      <a:r>
                        <a:rPr lang="en-GB" sz="1200" dirty="0"/>
                        <a:t>Made by hand or with hand tools, rather than by machine.</a:t>
                      </a:r>
                    </a:p>
                  </a:txBody>
                  <a:tcPr/>
                </a:tc>
                <a:extLst>
                  <a:ext uri="{0D108BD9-81ED-4DB2-BD59-A6C34878D82A}">
                    <a16:rowId xmlns:a16="http://schemas.microsoft.com/office/drawing/2014/main" val="1575472341"/>
                  </a:ext>
                </a:extLst>
              </a:tr>
              <a:tr h="321649">
                <a:tc>
                  <a:txBody>
                    <a:bodyPr/>
                    <a:lstStyle/>
                    <a:p>
                      <a:pPr algn="ctr"/>
                      <a:r>
                        <a:rPr lang="en-US" sz="1200" dirty="0"/>
                        <a:t>Chronology </a:t>
                      </a:r>
                      <a:endParaRPr lang="en-GB" sz="1200" dirty="0"/>
                    </a:p>
                  </a:txBody>
                  <a:tcPr/>
                </a:tc>
                <a:tc>
                  <a:txBody>
                    <a:bodyPr/>
                    <a:lstStyle/>
                    <a:p>
                      <a:pPr algn="ctr"/>
                      <a:r>
                        <a:rPr lang="en-US" sz="1200" dirty="0"/>
                        <a:t>The order of events in time</a:t>
                      </a:r>
                      <a:endParaRPr lang="en-GB" sz="1200" dirty="0"/>
                    </a:p>
                  </a:txBody>
                  <a:tcPr/>
                </a:tc>
                <a:extLst>
                  <a:ext uri="{0D108BD9-81ED-4DB2-BD59-A6C34878D82A}">
                    <a16:rowId xmlns:a16="http://schemas.microsoft.com/office/drawing/2014/main" val="1786983944"/>
                  </a:ext>
                </a:extLst>
              </a:tr>
              <a:tr h="623762">
                <a:tc>
                  <a:txBody>
                    <a:bodyPr/>
                    <a:lstStyle/>
                    <a:p>
                      <a:pPr algn="ctr"/>
                      <a:r>
                        <a:rPr lang="en-US" sz="1200" dirty="0"/>
                        <a:t>Plastic</a:t>
                      </a:r>
                      <a:endParaRPr lang="en-GB" sz="1200" dirty="0"/>
                    </a:p>
                  </a:txBody>
                  <a:tcPr/>
                </a:tc>
                <a:tc>
                  <a:txBody>
                    <a:bodyPr/>
                    <a:lstStyle/>
                    <a:p>
                      <a:pPr algn="ctr"/>
                      <a:r>
                        <a:rPr lang="en-US" sz="1200" dirty="0"/>
                        <a:t>A material that is light in weight and does not break easily.</a:t>
                      </a:r>
                      <a:endParaRPr lang="en-GB" sz="1200" dirty="0"/>
                    </a:p>
                  </a:txBody>
                  <a:tcPr/>
                </a:tc>
                <a:extLst>
                  <a:ext uri="{0D108BD9-81ED-4DB2-BD59-A6C34878D82A}">
                    <a16:rowId xmlns:a16="http://schemas.microsoft.com/office/drawing/2014/main" val="57413248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50611559"/>
              </p:ext>
            </p:extLst>
          </p:nvPr>
        </p:nvGraphicFramePr>
        <p:xfrm>
          <a:off x="95313" y="1153386"/>
          <a:ext cx="3183356" cy="3304028"/>
        </p:xfrm>
        <a:graphic>
          <a:graphicData uri="http://schemas.openxmlformats.org/drawingml/2006/table">
            <a:tbl>
              <a:tblPr firstRow="1" bandRow="1">
                <a:tableStyleId>{7DF18680-E054-41AD-8BC1-D1AEF772440D}</a:tableStyleId>
              </a:tblPr>
              <a:tblGrid>
                <a:gridCol w="1591678">
                  <a:extLst>
                    <a:ext uri="{9D8B030D-6E8A-4147-A177-3AD203B41FA5}">
                      <a16:colId xmlns:a16="http://schemas.microsoft.com/office/drawing/2014/main" val="754516515"/>
                    </a:ext>
                  </a:extLst>
                </a:gridCol>
                <a:gridCol w="1591678">
                  <a:extLst>
                    <a:ext uri="{9D8B030D-6E8A-4147-A177-3AD203B41FA5}">
                      <a16:colId xmlns:a16="http://schemas.microsoft.com/office/drawing/2014/main" val="2195400402"/>
                    </a:ext>
                  </a:extLst>
                </a:gridCol>
              </a:tblGrid>
              <a:tr h="437437">
                <a:tc gridSpan="2">
                  <a:txBody>
                    <a:bodyPr/>
                    <a:lstStyle/>
                    <a:p>
                      <a:pPr algn="ctr"/>
                      <a:r>
                        <a:rPr lang="en-GB" sz="1350" dirty="0"/>
                        <a:t>What I will find out by the end of the unit?</a:t>
                      </a:r>
                      <a:endParaRPr lang="en-GB" sz="1350" b="1" dirty="0">
                        <a:solidFill>
                          <a:schemeClr val="tx1"/>
                        </a:solidFill>
                      </a:endParaRPr>
                    </a:p>
                  </a:txBody>
                  <a:tcPr/>
                </a:tc>
                <a:tc hMerge="1">
                  <a:txBody>
                    <a:bodyPr/>
                    <a:lstStyle/>
                    <a:p>
                      <a:endParaRPr lang="en-GB"/>
                    </a:p>
                  </a:txBody>
                  <a:tcPr/>
                </a:tc>
                <a:extLst>
                  <a:ext uri="{0D108BD9-81ED-4DB2-BD59-A6C34878D82A}">
                    <a16:rowId xmlns:a16="http://schemas.microsoft.com/office/drawing/2014/main" val="3315443936"/>
                  </a:ext>
                </a:extLst>
              </a:tr>
              <a:tr h="265756">
                <a:tc>
                  <a:txBody>
                    <a:bodyPr/>
                    <a:lstStyle/>
                    <a:p>
                      <a:r>
                        <a:rPr lang="en-US" sz="1200" kern="1200" dirty="0">
                          <a:effectLst/>
                        </a:rPr>
                        <a:t>Old  Toys</a:t>
                      </a:r>
                      <a:endParaRPr lang="en-GB" sz="1200" b="1" kern="1200" dirty="0">
                        <a:solidFill>
                          <a:schemeClr val="tx1"/>
                        </a:solidFill>
                        <a:effectLst/>
                        <a:latin typeface="+mn-lt"/>
                        <a:ea typeface="+mn-ea"/>
                        <a:cs typeface="+mn-cs"/>
                      </a:endParaRPr>
                    </a:p>
                  </a:txBody>
                  <a:tcPr/>
                </a:tc>
                <a:tc>
                  <a:txBody>
                    <a:bodyPr/>
                    <a:lstStyle/>
                    <a:p>
                      <a:r>
                        <a:rPr lang="en-US" sz="1200" kern="1200" dirty="0">
                          <a:effectLst/>
                        </a:rPr>
                        <a:t>New Toys</a:t>
                      </a:r>
                      <a:endParaRPr lang="en-GB" sz="1200" b="1" kern="1200" dirty="0">
                        <a:solidFill>
                          <a:schemeClr val="tx1"/>
                        </a:solidFill>
                        <a:effectLst/>
                        <a:latin typeface="+mn-lt"/>
                        <a:ea typeface="+mn-ea"/>
                        <a:cs typeface="+mn-cs"/>
                      </a:endParaRPr>
                    </a:p>
                  </a:txBody>
                  <a:tcPr/>
                </a:tc>
                <a:extLst>
                  <a:ext uri="{0D108BD9-81ED-4DB2-BD59-A6C34878D82A}">
                    <a16:rowId xmlns:a16="http://schemas.microsoft.com/office/drawing/2014/main" val="1862795563"/>
                  </a:ext>
                </a:extLst>
              </a:tr>
              <a:tr h="484707">
                <a:tc>
                  <a:txBody>
                    <a:bodyPr/>
                    <a:lstStyle/>
                    <a:p>
                      <a:pPr algn="l"/>
                      <a:r>
                        <a:rPr lang="en-US" sz="1200" dirty="0"/>
                        <a:t>Often wood</a:t>
                      </a:r>
                      <a:endParaRPr lang="en-GB" sz="1200" dirty="0"/>
                    </a:p>
                  </a:txBody>
                  <a:tcPr/>
                </a:tc>
                <a:tc>
                  <a:txBody>
                    <a:bodyPr/>
                    <a:lstStyle/>
                    <a:p>
                      <a:pPr algn="l"/>
                      <a:r>
                        <a:rPr lang="en-US" sz="1200" dirty="0"/>
                        <a:t>Often plastic</a:t>
                      </a:r>
                      <a:endParaRPr lang="en-GB" sz="1200" dirty="0"/>
                    </a:p>
                  </a:txBody>
                  <a:tcPr/>
                </a:tc>
                <a:extLst>
                  <a:ext uri="{0D108BD9-81ED-4DB2-BD59-A6C34878D82A}">
                    <a16:rowId xmlns:a16="http://schemas.microsoft.com/office/drawing/2014/main" val="689411962"/>
                  </a:ext>
                </a:extLst>
              </a:tr>
              <a:tr h="422563">
                <a:tc>
                  <a:txBody>
                    <a:bodyPr/>
                    <a:lstStyle/>
                    <a:p>
                      <a:r>
                        <a:rPr lang="en-US" sz="1200" dirty="0"/>
                        <a:t>Usually mechanical or moved by hand</a:t>
                      </a:r>
                      <a:endParaRPr lang="en-GB" sz="1200" dirty="0"/>
                    </a:p>
                  </a:txBody>
                  <a:tcPr/>
                </a:tc>
                <a:tc>
                  <a:txBody>
                    <a:bodyPr/>
                    <a:lstStyle/>
                    <a:p>
                      <a:r>
                        <a:rPr lang="en-US" sz="1200" dirty="0"/>
                        <a:t>Usually batteries</a:t>
                      </a:r>
                      <a:endParaRPr lang="en-GB" sz="1200" dirty="0"/>
                    </a:p>
                  </a:txBody>
                  <a:tcPr/>
                </a:tc>
                <a:extLst>
                  <a:ext uri="{0D108BD9-81ED-4DB2-BD59-A6C34878D82A}">
                    <a16:rowId xmlns:a16="http://schemas.microsoft.com/office/drawing/2014/main" val="1769763709"/>
                  </a:ext>
                </a:extLst>
              </a:tr>
              <a:tr h="480881">
                <a:tc>
                  <a:txBody>
                    <a:bodyPr/>
                    <a:lstStyle/>
                    <a:p>
                      <a:r>
                        <a:rPr lang="en-US" sz="1200" dirty="0"/>
                        <a:t>Usually handmade</a:t>
                      </a:r>
                      <a:endParaRPr lang="en-GB" sz="1200" dirty="0"/>
                    </a:p>
                  </a:txBody>
                  <a:tcPr/>
                </a:tc>
                <a:tc>
                  <a:txBody>
                    <a:bodyPr/>
                    <a:lstStyle/>
                    <a:p>
                      <a:r>
                        <a:rPr lang="en-US" sz="1200" dirty="0"/>
                        <a:t>Usually made by machines.</a:t>
                      </a:r>
                      <a:endParaRPr lang="en-GB" sz="1200" dirty="0"/>
                    </a:p>
                  </a:txBody>
                  <a:tcPr/>
                </a:tc>
                <a:extLst>
                  <a:ext uri="{0D108BD9-81ED-4DB2-BD59-A6C34878D82A}">
                    <a16:rowId xmlns:a16="http://schemas.microsoft.com/office/drawing/2014/main" val="2751736532"/>
                  </a:ext>
                </a:extLst>
              </a:tr>
              <a:tr h="463920">
                <a:tc gridSpan="2">
                  <a:txBody>
                    <a:bodyPr/>
                    <a:lstStyle/>
                    <a:p>
                      <a:r>
                        <a:rPr lang="en-US" sz="1200" dirty="0"/>
                        <a:t>There are many similarities and differences between old and new toys – this can be down to how they move and what they are made from.</a:t>
                      </a:r>
                      <a:endParaRPr lang="en-GB" sz="1200" dirty="0"/>
                    </a:p>
                  </a:txBody>
                  <a:tcPr/>
                </a:tc>
                <a:tc hMerge="1">
                  <a:txBody>
                    <a:bodyPr/>
                    <a:lstStyle/>
                    <a:p>
                      <a:endParaRPr lang="en-GB"/>
                    </a:p>
                  </a:txBody>
                  <a:tcPr/>
                </a:tc>
                <a:extLst>
                  <a:ext uri="{0D108BD9-81ED-4DB2-BD59-A6C34878D82A}">
                    <a16:rowId xmlns:a16="http://schemas.microsoft.com/office/drawing/2014/main" val="1312177340"/>
                  </a:ext>
                </a:extLst>
              </a:tr>
              <a:tr h="463920">
                <a:tc gridSpan="2">
                  <a:txBody>
                    <a:bodyPr/>
                    <a:lstStyle/>
                    <a:p>
                      <a:r>
                        <a:rPr lang="en-US" sz="1200" dirty="0"/>
                        <a:t>Some toys, like teddies, have hardly changed over time.</a:t>
                      </a:r>
                      <a:endParaRPr lang="en-GB" sz="1200" dirty="0"/>
                    </a:p>
                  </a:txBody>
                  <a:tcPr/>
                </a:tc>
                <a:tc hMerge="1">
                  <a:txBody>
                    <a:bodyPr/>
                    <a:lstStyle/>
                    <a:p>
                      <a:endParaRPr lang="en-GB"/>
                    </a:p>
                  </a:txBody>
                  <a:tcPr/>
                </a:tc>
                <a:extLst>
                  <a:ext uri="{0D108BD9-81ED-4DB2-BD59-A6C34878D82A}">
                    <a16:rowId xmlns:a16="http://schemas.microsoft.com/office/drawing/2014/main" val="2681590233"/>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744798355"/>
              </p:ext>
            </p:extLst>
          </p:nvPr>
        </p:nvGraphicFramePr>
        <p:xfrm>
          <a:off x="3410465" y="1182499"/>
          <a:ext cx="3297760" cy="2154070"/>
        </p:xfrm>
        <a:graphic>
          <a:graphicData uri="http://schemas.openxmlformats.org/drawingml/2006/table">
            <a:tbl>
              <a:tblPr firstRow="1" bandRow="1">
                <a:tableStyleId>{10A1B5D5-9B99-4C35-A422-299274C87663}</a:tableStyleId>
              </a:tblPr>
              <a:tblGrid>
                <a:gridCol w="3297760">
                  <a:extLst>
                    <a:ext uri="{9D8B030D-6E8A-4147-A177-3AD203B41FA5}">
                      <a16:colId xmlns:a16="http://schemas.microsoft.com/office/drawing/2014/main" val="754516515"/>
                    </a:ext>
                  </a:extLst>
                </a:gridCol>
              </a:tblGrid>
              <a:tr h="262386">
                <a:tc>
                  <a:txBody>
                    <a:bodyPr/>
                    <a:lstStyle/>
                    <a:p>
                      <a:pPr algn="ctr"/>
                      <a:r>
                        <a:rPr lang="en-GB" dirty="0"/>
                        <a:t>Prior Knowledge</a:t>
                      </a:r>
                      <a:endParaRPr lang="en-GB" b="1" dirty="0"/>
                    </a:p>
                  </a:txBody>
                  <a:tcPr/>
                </a:tc>
                <a:extLst>
                  <a:ext uri="{0D108BD9-81ED-4DB2-BD59-A6C34878D82A}">
                    <a16:rowId xmlns:a16="http://schemas.microsoft.com/office/drawing/2014/main" val="3315443936"/>
                  </a:ext>
                </a:extLst>
              </a:tr>
              <a:tr h="185689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a:effectLst/>
                        </a:rPr>
                        <a:t>Children</a:t>
                      </a:r>
                      <a:r>
                        <a:rPr lang="en-US" sz="1200" baseline="0" dirty="0">
                          <a:effectLst/>
                        </a:rPr>
                        <a:t> know</a:t>
                      </a:r>
                      <a:r>
                        <a:rPr lang="en-US" sz="1200" dirty="0">
                          <a:effectLst/>
                        </a:rPr>
                        <a:t> there are different types of toys that move in different ways. Children should also know the names of common materials and what they look and feel like. Children will know about their own chronology using the words past and now. They will be able to talk about a time from their past and a time from their present. They will also be able to talk about </a:t>
                      </a:r>
                      <a:r>
                        <a:rPr lang="en-US" sz="1200">
                          <a:effectLst/>
                        </a:rPr>
                        <a:t>their future.</a:t>
                      </a:r>
                      <a:endParaRPr lang="en-US" sz="1200" i="0" dirty="0">
                        <a:effectLst/>
                      </a:endParaRPr>
                    </a:p>
                  </a:txBody>
                  <a:tcPr/>
                </a:tc>
                <a:extLst>
                  <a:ext uri="{0D108BD9-81ED-4DB2-BD59-A6C34878D82A}">
                    <a16:rowId xmlns:a16="http://schemas.microsoft.com/office/drawing/2014/main" val="1208927862"/>
                  </a:ext>
                </a:extLst>
              </a:tr>
            </a:tbl>
          </a:graphicData>
        </a:graphic>
      </p:graphicFrame>
      <p:pic>
        <p:nvPicPr>
          <p:cNvPr id="9" name="Picture 8"/>
          <p:cNvPicPr>
            <a:picLocks noChangeAspect="1"/>
          </p:cNvPicPr>
          <p:nvPr/>
        </p:nvPicPr>
        <p:blipFill>
          <a:blip r:embed="rId2"/>
          <a:stretch>
            <a:fillRect/>
          </a:stretch>
        </p:blipFill>
        <p:spPr>
          <a:xfrm>
            <a:off x="6257285" y="207905"/>
            <a:ext cx="249958" cy="280440"/>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207" y="219698"/>
            <a:ext cx="247713" cy="279916"/>
          </a:xfrm>
          <a:prstGeom prst="rect">
            <a:avLst/>
          </a:prstGeom>
        </p:spPr>
      </p:pic>
      <p:pic>
        <p:nvPicPr>
          <p:cNvPr id="2" name="Picture 1">
            <a:extLst>
              <a:ext uri="{FF2B5EF4-FFF2-40B4-BE49-F238E27FC236}">
                <a16:creationId xmlns:a16="http://schemas.microsoft.com/office/drawing/2014/main" id="{339AADF6-79F6-4ABC-A29C-3E6F53908D63}"/>
              </a:ext>
            </a:extLst>
          </p:cNvPr>
          <p:cNvPicPr>
            <a:picLocks noChangeAspect="1"/>
          </p:cNvPicPr>
          <p:nvPr/>
        </p:nvPicPr>
        <p:blipFill>
          <a:blip r:embed="rId4"/>
          <a:stretch>
            <a:fillRect/>
          </a:stretch>
        </p:blipFill>
        <p:spPr>
          <a:xfrm>
            <a:off x="61455" y="8292103"/>
            <a:ext cx="6750991" cy="1405992"/>
          </a:xfrm>
          <a:prstGeom prst="rect">
            <a:avLst/>
          </a:prstGeom>
        </p:spPr>
      </p:pic>
      <p:pic>
        <p:nvPicPr>
          <p:cNvPr id="3" name="Picture 2">
            <a:extLst>
              <a:ext uri="{FF2B5EF4-FFF2-40B4-BE49-F238E27FC236}">
                <a16:creationId xmlns:a16="http://schemas.microsoft.com/office/drawing/2014/main" id="{8E1555F0-0CC6-4CF9-B88E-AE0B550E0B9B}"/>
              </a:ext>
            </a:extLst>
          </p:cNvPr>
          <p:cNvPicPr>
            <a:picLocks noChangeAspect="1"/>
          </p:cNvPicPr>
          <p:nvPr/>
        </p:nvPicPr>
        <p:blipFill>
          <a:blip r:embed="rId5"/>
          <a:stretch>
            <a:fillRect/>
          </a:stretch>
        </p:blipFill>
        <p:spPr>
          <a:xfrm>
            <a:off x="107008" y="5364166"/>
            <a:ext cx="3107187" cy="1793447"/>
          </a:xfrm>
          <a:prstGeom prst="rect">
            <a:avLst/>
          </a:prstGeom>
        </p:spPr>
      </p:pic>
    </p:spTree>
    <p:extLst>
      <p:ext uri="{BB962C8B-B14F-4D97-AF65-F5344CB8AC3E}">
        <p14:creationId xmlns:p14="http://schemas.microsoft.com/office/powerpoint/2010/main" val="6154857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568</TotalTime>
  <Words>267</Words>
  <Application>Microsoft Office PowerPoint</Application>
  <PresentationFormat>A4 Paper (210x297 mm)</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Midfield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C.Knight</dc:creator>
  <cp:lastModifiedBy>Sophie Cunningham</cp:lastModifiedBy>
  <cp:revision>56</cp:revision>
  <dcterms:created xsi:type="dcterms:W3CDTF">2019-07-07T18:53:37Z</dcterms:created>
  <dcterms:modified xsi:type="dcterms:W3CDTF">2024-09-24T14:38:12Z</dcterms:modified>
</cp:coreProperties>
</file>